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2" r:id="rId5"/>
    <p:sldId id="261" r:id="rId6"/>
    <p:sldId id="264" r:id="rId7"/>
    <p:sldId id="269" r:id="rId8"/>
    <p:sldId id="270" r:id="rId9"/>
    <p:sldId id="271" r:id="rId10"/>
    <p:sldId id="272" r:id="rId11"/>
    <p:sldId id="267" r:id="rId12"/>
    <p:sldId id="259" r:id="rId13"/>
    <p:sldId id="266" r:id="rId14"/>
    <p:sldId id="265" r:id="rId15"/>
    <p:sldId id="257" r:id="rId16"/>
    <p:sldId id="258" r:id="rId17"/>
    <p:sldId id="260"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00"/>
    <a:srgbClr val="AE72A7"/>
    <a:srgbClr val="5D2152"/>
    <a:srgbClr val="00552A"/>
    <a:srgbClr val="6FAC8B"/>
    <a:srgbClr val="00467F"/>
    <a:srgbClr val="C37C1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autoAdjust="0"/>
    <p:restoredTop sz="83205" autoAdjust="0"/>
  </p:normalViewPr>
  <p:slideViewPr>
    <p:cSldViewPr snapToGrid="0" snapToObjects="1">
      <p:cViewPr varScale="1">
        <p:scale>
          <a:sx n="68" d="100"/>
          <a:sy n="68" d="100"/>
        </p:scale>
        <p:origin x="1267" y="48"/>
      </p:cViewPr>
      <p:guideLst>
        <p:guide orient="horz" pos="2160"/>
        <p:guide pos="3840"/>
      </p:guideLst>
    </p:cSldViewPr>
  </p:slideViewPr>
  <p:outlineViewPr>
    <p:cViewPr>
      <p:scale>
        <a:sx n="33" d="100"/>
        <a:sy n="33" d="100"/>
      </p:scale>
      <p:origin x="0" y="10320"/>
    </p:cViewPr>
  </p:outlineViewPr>
  <p:notesTextViewPr>
    <p:cViewPr>
      <p:scale>
        <a:sx n="3" d="2"/>
        <a:sy n="3" d="2"/>
      </p:scale>
      <p:origin x="0" y="0"/>
    </p:cViewPr>
  </p:notesTextViewPr>
  <p:notesViewPr>
    <p:cSldViewPr snapToGrid="0" snapToObjects="1">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800"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A56-10B1-43DA-AA34-C9DEBAC5F595}" type="datetimeFigureOut">
              <a:rPr lang="en-US" sz="800" smtClean="0"/>
              <a:t>9/28/2022</a:t>
            </a:fld>
            <a:endParaRPr lang="en-US" sz="800"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4B344-AA9D-4A06-9B65-08FC3B1E0CC4}" type="slidenum">
              <a:rPr lang="en-US" sz="800" smtClean="0"/>
              <a:t>‹#›</a:t>
            </a:fld>
            <a:endParaRPr lang="en-US" sz="800" dirty="0"/>
          </a:p>
        </p:txBody>
      </p:sp>
    </p:spTree>
    <p:extLst>
      <p:ext uri="{BB962C8B-B14F-4D97-AF65-F5344CB8AC3E}">
        <p14:creationId xmlns:p14="http://schemas.microsoft.com/office/powerpoint/2010/main" val="825788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CE7BE303-BE73-4DF7-8F34-A0C830B6145B}" type="datetimeFigureOut">
              <a:rPr lang="en-US" smtClean="0"/>
              <a:pPr/>
              <a:t>9/28/2022</a:t>
            </a:fld>
            <a:endParaRPr lang="en-US" dirty="0"/>
          </a:p>
        </p:txBody>
      </p:sp>
      <p:sp>
        <p:nvSpPr>
          <p:cNvPr id="4" name="Slide Image Placeholder 3"/>
          <p:cNvSpPr>
            <a:spLocks noGrp="1" noRot="1" noChangeAspect="1"/>
          </p:cNvSpPr>
          <p:nvPr>
            <p:ph type="sldImg" idx="2"/>
          </p:nvPr>
        </p:nvSpPr>
        <p:spPr>
          <a:xfrm>
            <a:off x="255588" y="487363"/>
            <a:ext cx="6346825" cy="35702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66218" y="4213185"/>
            <a:ext cx="6342926" cy="44720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B2E73CB8-BBE6-4380-AF50-DBCD09FF45CA}" type="slidenum">
              <a:rPr lang="en-US" smtClean="0"/>
              <a:pPr/>
              <a:t>‹#›</a:t>
            </a:fld>
            <a:endParaRPr lang="en-US" dirty="0"/>
          </a:p>
        </p:txBody>
      </p:sp>
    </p:spTree>
    <p:extLst>
      <p:ext uri="{BB962C8B-B14F-4D97-AF65-F5344CB8AC3E}">
        <p14:creationId xmlns:p14="http://schemas.microsoft.com/office/powerpoint/2010/main" val="143284868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as hunters and gatherers. This lifestyle was for folks who lived in small villages in isolated areas. There were scarce resources, little technology beyond stone tools. </a:t>
            </a:r>
          </a:p>
        </p:txBody>
      </p:sp>
      <p:sp>
        <p:nvSpPr>
          <p:cNvPr id="4" name="Slide Number Placeholder 3"/>
          <p:cNvSpPr>
            <a:spLocks noGrp="1"/>
          </p:cNvSpPr>
          <p:nvPr>
            <p:ph type="sldNum" sz="quarter" idx="5"/>
          </p:nvPr>
        </p:nvSpPr>
        <p:spPr/>
        <p:txBody>
          <a:bodyPr/>
          <a:lstStyle/>
          <a:p>
            <a:fld id="{B2E73CB8-BBE6-4380-AF50-DBCD09FF45CA}" type="slidenum">
              <a:rPr lang="en-US" smtClean="0"/>
              <a:pPr/>
              <a:t>3</a:t>
            </a:fld>
            <a:endParaRPr lang="en-US" dirty="0"/>
          </a:p>
        </p:txBody>
      </p:sp>
    </p:spTree>
    <p:extLst>
      <p:ext uri="{BB962C8B-B14F-4D97-AF65-F5344CB8AC3E}">
        <p14:creationId xmlns:p14="http://schemas.microsoft.com/office/powerpoint/2010/main" val="314676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populations grew and travel became commonplace, peoples from different areas began to trade goods for other goods. </a:t>
            </a:r>
          </a:p>
          <a:p>
            <a:r>
              <a:rPr lang="en-US" dirty="0"/>
              <a:t>Spices for teas, natural medicines for salts, minerals for ores and so on. </a:t>
            </a:r>
          </a:p>
        </p:txBody>
      </p:sp>
      <p:sp>
        <p:nvSpPr>
          <p:cNvPr id="4" name="Slide Number Placeholder 3"/>
          <p:cNvSpPr>
            <a:spLocks noGrp="1"/>
          </p:cNvSpPr>
          <p:nvPr>
            <p:ph type="sldNum" sz="quarter" idx="5"/>
          </p:nvPr>
        </p:nvSpPr>
        <p:spPr/>
        <p:txBody>
          <a:bodyPr/>
          <a:lstStyle/>
          <a:p>
            <a:fld id="{B2E73CB8-BBE6-4380-AF50-DBCD09FF45CA}" type="slidenum">
              <a:rPr lang="en-US" smtClean="0"/>
              <a:pPr/>
              <a:t>4</a:t>
            </a:fld>
            <a:endParaRPr lang="en-US" dirty="0"/>
          </a:p>
        </p:txBody>
      </p:sp>
    </p:spTree>
    <p:extLst>
      <p:ext uri="{BB962C8B-B14F-4D97-AF65-F5344CB8AC3E}">
        <p14:creationId xmlns:p14="http://schemas.microsoft.com/office/powerpoint/2010/main" val="26891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invention of coins and the doubloons pirates raided ships for on the open seas… an assortment of items were used in lieu of cash as we know it. </a:t>
            </a:r>
          </a:p>
        </p:txBody>
      </p:sp>
      <p:sp>
        <p:nvSpPr>
          <p:cNvPr id="4" name="Slide Number Placeholder 3"/>
          <p:cNvSpPr>
            <a:spLocks noGrp="1"/>
          </p:cNvSpPr>
          <p:nvPr>
            <p:ph type="sldNum" sz="quarter" idx="5"/>
          </p:nvPr>
        </p:nvSpPr>
        <p:spPr/>
        <p:txBody>
          <a:bodyPr/>
          <a:lstStyle/>
          <a:p>
            <a:fld id="{B2E73CB8-BBE6-4380-AF50-DBCD09FF45CA}" type="slidenum">
              <a:rPr lang="en-US" smtClean="0"/>
              <a:pPr/>
              <a:t>5</a:t>
            </a:fld>
            <a:endParaRPr lang="en-US" dirty="0"/>
          </a:p>
        </p:txBody>
      </p:sp>
    </p:spTree>
    <p:extLst>
      <p:ext uri="{BB962C8B-B14F-4D97-AF65-F5344CB8AC3E}">
        <p14:creationId xmlns:p14="http://schemas.microsoft.com/office/powerpoint/2010/main" val="291058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pushed consumerism around the world to stimulate economies after the devastation of 2 world wars. This has become a personal habit in progressive societies. Radio sponsorships, soap operas, marketing, advertising, social media, </a:t>
            </a:r>
            <a:r>
              <a:rPr lang="en-US" dirty="0" err="1"/>
              <a:t>robo</a:t>
            </a:r>
            <a:r>
              <a:rPr lang="en-US" dirty="0"/>
              <a:t>-calls, text notifications … we are inundated with efforts to continue this bad habit. </a:t>
            </a:r>
          </a:p>
          <a:p>
            <a:endParaRPr lang="en-US" dirty="0"/>
          </a:p>
          <a:p>
            <a:r>
              <a:rPr lang="en-US" dirty="0"/>
              <a:t>Some things to think about here.</a:t>
            </a:r>
          </a:p>
          <a:p>
            <a:r>
              <a:rPr lang="en-US" dirty="0"/>
              <a:t>We need drinking water to live, right? For what it costs us to purchase 6 cases of water, which equals roughly 30 gal., we could spend the same money on Amazon to purchase a water filter pitcher and reusable bottles and get over 100 gal. of great tasting drinking water. </a:t>
            </a:r>
          </a:p>
          <a:p>
            <a:r>
              <a:rPr lang="en-US" dirty="0"/>
              <a:t>This is a great example of smart consumerism.</a:t>
            </a:r>
          </a:p>
          <a:p>
            <a:r>
              <a:rPr lang="en-US" dirty="0"/>
              <a:t>Another example is cell phone service. Do we really need the latest and greatest? Especially if we are not travelling, lower rate services might do. </a:t>
            </a:r>
          </a:p>
        </p:txBody>
      </p:sp>
      <p:sp>
        <p:nvSpPr>
          <p:cNvPr id="4" name="Slide Number Placeholder 3"/>
          <p:cNvSpPr>
            <a:spLocks noGrp="1"/>
          </p:cNvSpPr>
          <p:nvPr>
            <p:ph type="sldNum" sz="quarter" idx="5"/>
          </p:nvPr>
        </p:nvSpPr>
        <p:spPr/>
        <p:txBody>
          <a:bodyPr/>
          <a:lstStyle/>
          <a:p>
            <a:fld id="{B2E73CB8-BBE6-4380-AF50-DBCD09FF45CA}" type="slidenum">
              <a:rPr lang="en-US" smtClean="0"/>
              <a:pPr/>
              <a:t>9</a:t>
            </a:fld>
            <a:endParaRPr lang="en-US" dirty="0"/>
          </a:p>
        </p:txBody>
      </p:sp>
    </p:spTree>
    <p:extLst>
      <p:ext uri="{BB962C8B-B14F-4D97-AF65-F5344CB8AC3E}">
        <p14:creationId xmlns:p14="http://schemas.microsoft.com/office/powerpoint/2010/main" val="162519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 a lot about inflation these days. The rule of thumb is, if gas prices go up, so does everything else. But there are some blessings in disguise here. </a:t>
            </a:r>
          </a:p>
          <a:p>
            <a:pPr marL="228600" indent="-228600">
              <a:buAutoNum type="arabicPeriod"/>
            </a:pPr>
            <a:r>
              <a:rPr lang="en-US" dirty="0"/>
              <a:t>Since the onset of the Pandemic, some of our travel habits have changed – no traveling for work, grocery delivery services, Uber Eats is a thing. </a:t>
            </a:r>
          </a:p>
          <a:p>
            <a:pPr marL="228600" indent="-228600">
              <a:buAutoNum type="arabicPeriod"/>
            </a:pPr>
            <a:r>
              <a:rPr lang="en-US" dirty="0"/>
              <a:t>Now that food is more expensive, we can refocus on nutrition needs and reproportion what we eat. Food ads are all around us, and fast food is so costly. Food is at the center of most celebrations, but we have to be smarter about what we consume for </a:t>
            </a:r>
            <a:r>
              <a:rPr lang="en-US"/>
              <a:t>our overall health. </a:t>
            </a:r>
            <a:endParaRPr lang="en-US" dirty="0"/>
          </a:p>
        </p:txBody>
      </p:sp>
      <p:sp>
        <p:nvSpPr>
          <p:cNvPr id="4" name="Slide Number Placeholder 3"/>
          <p:cNvSpPr>
            <a:spLocks noGrp="1"/>
          </p:cNvSpPr>
          <p:nvPr>
            <p:ph type="sldNum" sz="quarter" idx="5"/>
          </p:nvPr>
        </p:nvSpPr>
        <p:spPr/>
        <p:txBody>
          <a:bodyPr/>
          <a:lstStyle/>
          <a:p>
            <a:fld id="{B2E73CB8-BBE6-4380-AF50-DBCD09FF45CA}" type="slidenum">
              <a:rPr lang="en-US" smtClean="0"/>
              <a:pPr/>
              <a:t>10</a:t>
            </a:fld>
            <a:endParaRPr lang="en-US" dirty="0"/>
          </a:p>
        </p:txBody>
      </p:sp>
    </p:spTree>
    <p:extLst>
      <p:ext uri="{BB962C8B-B14F-4D97-AF65-F5344CB8AC3E}">
        <p14:creationId xmlns:p14="http://schemas.microsoft.com/office/powerpoint/2010/main" val="323242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73CB8-BBE6-4380-AF50-DBCD09FF45CA}" type="slidenum">
              <a:rPr lang="en-US" smtClean="0"/>
              <a:pPr/>
              <a:t>12</a:t>
            </a:fld>
            <a:endParaRPr lang="en-US" dirty="0"/>
          </a:p>
        </p:txBody>
      </p:sp>
    </p:spTree>
    <p:extLst>
      <p:ext uri="{BB962C8B-B14F-4D97-AF65-F5344CB8AC3E}">
        <p14:creationId xmlns:p14="http://schemas.microsoft.com/office/powerpoint/2010/main" val="105963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73CB8-BBE6-4380-AF50-DBCD09FF45CA}" type="slidenum">
              <a:rPr lang="en-US" smtClean="0"/>
              <a:pPr/>
              <a:t>15</a:t>
            </a:fld>
            <a:endParaRPr lang="en-US" dirty="0"/>
          </a:p>
        </p:txBody>
      </p:sp>
    </p:spTree>
    <p:extLst>
      <p:ext uri="{BB962C8B-B14F-4D97-AF65-F5344CB8AC3E}">
        <p14:creationId xmlns:p14="http://schemas.microsoft.com/office/powerpoint/2010/main" val="3561462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563B2-BD8E-9E46-9CE8-84ED57A90BF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622109" cy="6858000"/>
          </a:xfrm>
          <a:prstGeom prst="rect">
            <a:avLst/>
          </a:prstGeom>
        </p:spPr>
      </p:pic>
      <p:pic>
        <p:nvPicPr>
          <p:cNvPr id="12" name="Picture 11">
            <a:extLst>
              <a:ext uri="{FF2B5EF4-FFF2-40B4-BE49-F238E27FC236}">
                <a16:creationId xmlns:a16="http://schemas.microsoft.com/office/drawing/2014/main" id="{09CE15C2-19BF-F343-8E6E-2CBA4B6C6CC2}"/>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6979534" y="0"/>
            <a:ext cx="5212466" cy="6858000"/>
          </a:xfrm>
          <a:prstGeom prst="rect">
            <a:avLst/>
          </a:prstGeom>
        </p:spPr>
      </p:pic>
      <p:sp>
        <p:nvSpPr>
          <p:cNvPr id="13" name="Rectangle 12">
            <a:extLst>
              <a:ext uri="{FF2B5EF4-FFF2-40B4-BE49-F238E27FC236}">
                <a16:creationId xmlns:a16="http://schemas.microsoft.com/office/drawing/2014/main" id="{D32DBDE2-5ACC-F140-8450-364315533D0A}"/>
              </a:ext>
            </a:extLst>
          </p:cNvPr>
          <p:cNvSpPr/>
          <p:nvPr userDrawn="1"/>
        </p:nvSpPr>
        <p:spPr>
          <a:xfrm>
            <a:off x="6412375" y="0"/>
            <a:ext cx="2036681" cy="6858000"/>
          </a:xfrm>
          <a:prstGeom prst="rect">
            <a:avLst/>
          </a:prstGeom>
          <a:solidFill>
            <a:srgbClr val="5D2152">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1426"/>
              </a:solidFill>
            </a:endParaRPr>
          </a:p>
        </p:txBody>
      </p:sp>
      <p:sp>
        <p:nvSpPr>
          <p:cNvPr id="7" name="Slide Number Placeholder 6"/>
          <p:cNvSpPr>
            <a:spLocks noGrp="1"/>
          </p:cNvSpPr>
          <p:nvPr>
            <p:ph type="sldNum" sz="quarter" idx="12"/>
          </p:nvPr>
        </p:nvSpPr>
        <p:spPr>
          <a:xfrm>
            <a:off x="11596229" y="6436641"/>
            <a:ext cx="405315" cy="239955"/>
          </a:xfrm>
        </p:spPr>
        <p:txBody>
          <a:bodyPr/>
          <a:lstStyle/>
          <a:p>
            <a:fld id="{BA46609C-3952-854B-B9FF-E491FF9CE03E}" type="slidenum">
              <a:rPr lang="en-US" smtClean="0"/>
              <a:t>‹#›</a:t>
            </a:fld>
            <a:endParaRPr lang="en-US" dirty="0"/>
          </a:p>
        </p:txBody>
      </p:sp>
      <p:sp>
        <p:nvSpPr>
          <p:cNvPr id="5" name="Rectangle 4"/>
          <p:cNvSpPr/>
          <p:nvPr userDrawn="1"/>
        </p:nvSpPr>
        <p:spPr>
          <a:xfrm>
            <a:off x="0" y="0"/>
            <a:ext cx="6979534" cy="6858000"/>
          </a:xfrm>
          <a:prstGeom prst="rect">
            <a:avLst/>
          </a:prstGeom>
          <a:solidFill>
            <a:srgbClr val="5D2152">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9BB1DF7-B87F-C840-AC1E-C610C6AC4F35}"/>
              </a:ext>
            </a:extLst>
          </p:cNvPr>
          <p:cNvPicPr>
            <a:picLocks noChangeAspect="1"/>
          </p:cNvPicPr>
          <p:nvPr userDrawn="1"/>
        </p:nvPicPr>
        <p:blipFill>
          <a:blip r:embed="rId4"/>
          <a:srcRect/>
          <a:stretch/>
        </p:blipFill>
        <p:spPr>
          <a:xfrm>
            <a:off x="506742" y="2526727"/>
            <a:ext cx="2965666" cy="638067"/>
          </a:xfrm>
          <a:prstGeom prst="rect">
            <a:avLst/>
          </a:prstGeom>
        </p:spPr>
      </p:pic>
      <p:cxnSp>
        <p:nvCxnSpPr>
          <p:cNvPr id="11" name="Straight Connector 10">
            <a:extLst>
              <a:ext uri="{FF2B5EF4-FFF2-40B4-BE49-F238E27FC236}">
                <a16:creationId xmlns:a16="http://schemas.microsoft.com/office/drawing/2014/main" id="{50519042-A1DB-3547-AD48-97E07B4BDA2B}"/>
              </a:ext>
            </a:extLst>
          </p:cNvPr>
          <p:cNvCxnSpPr>
            <a:cxnSpLocks/>
          </p:cNvCxnSpPr>
          <p:nvPr userDrawn="1"/>
        </p:nvCxnSpPr>
        <p:spPr>
          <a:xfrm>
            <a:off x="514658" y="3411833"/>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06742" y="3658079"/>
            <a:ext cx="5715177" cy="2879454"/>
          </a:xfrm>
        </p:spPr>
        <p:txBody>
          <a:bodyPr anchor="t">
            <a:normAutofit/>
          </a:bodyPr>
          <a:lstStyle>
            <a:lvl1pPr algn="l">
              <a:defRPr lang="en-US" sz="3200" b="1" kern="1200" dirty="0">
                <a:solidFill>
                  <a:srgbClr val="FDA31B"/>
                </a:solidFill>
                <a:latin typeface="Times" pitchFamily="2" charset="0"/>
                <a:ea typeface="Charter Roman" charset="0"/>
                <a:cs typeface="Charter Roman" charset="0"/>
              </a:defRPr>
            </a:lvl1pPr>
          </a:lstStyle>
          <a:p>
            <a:r>
              <a:rPr lang="en-US" dirty="0"/>
              <a:t>Click to edit Master title style</a:t>
            </a:r>
          </a:p>
        </p:txBody>
      </p:sp>
    </p:spTree>
    <p:extLst>
      <p:ext uri="{BB962C8B-B14F-4D97-AF65-F5344CB8AC3E}">
        <p14:creationId xmlns:p14="http://schemas.microsoft.com/office/powerpoint/2010/main" val="222545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A46609C-3952-854B-B9FF-E491FF9CE03E}" type="slidenum">
              <a:rPr lang="en-US" smtClean="0"/>
              <a:pPr/>
              <a:t>‹#›</a:t>
            </a:fld>
            <a:endParaRPr lang="en-US" dirty="0"/>
          </a:p>
        </p:txBody>
      </p:sp>
      <p:sp>
        <p:nvSpPr>
          <p:cNvPr id="5" name="Text Placeholder 4"/>
          <p:cNvSpPr>
            <a:spLocks noGrp="1"/>
          </p:cNvSpPr>
          <p:nvPr>
            <p:ph type="body" sz="quarter" idx="11"/>
          </p:nvPr>
        </p:nvSpPr>
        <p:spPr>
          <a:xfrm>
            <a:off x="411162" y="1314227"/>
            <a:ext cx="5570893" cy="504588"/>
          </a:xfrm>
        </p:spPr>
        <p:txBody>
          <a:bodyPr anchor="ctr">
            <a:normAutofit/>
          </a:bodyPr>
          <a:lstStyle>
            <a:lvl1pPr marL="0" indent="0">
              <a:buNone/>
              <a:defRPr sz="1800" b="1"/>
            </a:lvl1pPr>
          </a:lstStyle>
          <a:p>
            <a:pPr lvl="0"/>
            <a:r>
              <a:rPr lang="en-US" dirty="0"/>
              <a:t>Edit Master text styles</a:t>
            </a:r>
          </a:p>
        </p:txBody>
      </p:sp>
      <p:sp>
        <p:nvSpPr>
          <p:cNvPr id="6" name="Text Placeholder 4"/>
          <p:cNvSpPr>
            <a:spLocks noGrp="1"/>
          </p:cNvSpPr>
          <p:nvPr>
            <p:ph type="body" sz="quarter" idx="12"/>
          </p:nvPr>
        </p:nvSpPr>
        <p:spPr>
          <a:xfrm>
            <a:off x="6178609" y="1313060"/>
            <a:ext cx="5601969" cy="504588"/>
          </a:xfrm>
        </p:spPr>
        <p:txBody>
          <a:bodyPr anchor="ctr">
            <a:normAutofit/>
          </a:bodyPr>
          <a:lstStyle>
            <a:lvl1pPr marL="0" indent="0">
              <a:buNone/>
              <a:defRPr sz="1800" b="1"/>
            </a:lvl1pPr>
          </a:lstStyle>
          <a:p>
            <a:pPr lvl="0"/>
            <a:r>
              <a:rPr lang="en-US" dirty="0"/>
              <a:t>Edit Master text styles</a:t>
            </a:r>
          </a:p>
        </p:txBody>
      </p:sp>
      <p:sp>
        <p:nvSpPr>
          <p:cNvPr id="7" name="Content Placeholder 2"/>
          <p:cNvSpPr>
            <a:spLocks noGrp="1"/>
          </p:cNvSpPr>
          <p:nvPr>
            <p:ph sz="half" idx="1"/>
          </p:nvPr>
        </p:nvSpPr>
        <p:spPr>
          <a:xfrm>
            <a:off x="411422" y="1951940"/>
            <a:ext cx="5570633" cy="4010001"/>
          </a:xfrm>
        </p:spPr>
        <p:txBody>
          <a:bodyPr>
            <a:normAutofit/>
          </a:bodyPr>
          <a:lstStyle>
            <a:lvl1pPr marL="0" indent="0">
              <a:buNone/>
              <a:defRPr sz="1800"/>
            </a:lvl1pPr>
            <a:lvl2pPr marL="512763" indent="-222250">
              <a:buFont typeface="Arial" panose="020B0604020202020204" pitchFamily="34" charset="0"/>
              <a:buChar cha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6177184" y="1951940"/>
            <a:ext cx="5570633" cy="4010001"/>
          </a:xfrm>
        </p:spPr>
        <p:txBody>
          <a:bodyPr>
            <a:normAutofit/>
          </a:bodyPr>
          <a:lstStyle>
            <a:lvl1pPr marL="0" indent="0">
              <a:buNone/>
              <a:defRPr sz="1800"/>
            </a:lvl1pPr>
            <a:lvl2pPr marL="512763" indent="-222250">
              <a:buFont typeface="Arial" panose="020B0604020202020204" pitchFamily="34" charset="0"/>
              <a:buChar cha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749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A46609C-3952-854B-B9FF-E491FF9CE03E}" type="slidenum">
              <a:rPr lang="en-US" smtClean="0"/>
              <a:t>‹#›</a:t>
            </a:fld>
            <a:endParaRPr lang="en-US" dirty="0"/>
          </a:p>
        </p:txBody>
      </p:sp>
      <p:cxnSp>
        <p:nvCxnSpPr>
          <p:cNvPr id="6" name="Straight Connector 5">
            <a:extLst>
              <a:ext uri="{FF2B5EF4-FFF2-40B4-BE49-F238E27FC236}">
                <a16:creationId xmlns:a16="http://schemas.microsoft.com/office/drawing/2014/main" id="{4D699D5A-A0D4-1F46-8C49-05D6CB3EF3DE}"/>
              </a:ext>
            </a:extLst>
          </p:cNvPr>
          <p:cNvCxnSpPr>
            <a:cxnSpLocks/>
          </p:cNvCxnSpPr>
          <p:nvPr userDrawn="1"/>
        </p:nvCxnSpPr>
        <p:spPr>
          <a:xfrm>
            <a:off x="496769" y="1249468"/>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9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6609C-3952-854B-B9FF-E491FF9CE03E}" type="slidenum">
              <a:rPr lang="en-US" smtClean="0"/>
              <a:t>‹#›</a:t>
            </a:fld>
            <a:endParaRPr lang="en-US" dirty="0"/>
          </a:p>
        </p:txBody>
      </p:sp>
      <p:sp>
        <p:nvSpPr>
          <p:cNvPr id="2" name="Rectangle 1"/>
          <p:cNvSpPr/>
          <p:nvPr userDrawn="1"/>
        </p:nvSpPr>
        <p:spPr>
          <a:xfrm>
            <a:off x="350378" y="811850"/>
            <a:ext cx="2683379" cy="93149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586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p:cNvSpPr/>
          <p:nvPr userDrawn="1"/>
        </p:nvSpPr>
        <p:spPr>
          <a:xfrm>
            <a:off x="0" y="0"/>
            <a:ext cx="12202047" cy="6858000"/>
          </a:xfrm>
          <a:prstGeom prst="rect">
            <a:avLst/>
          </a:prstGeom>
          <a:gradFill flip="none" rotWithShape="1">
            <a:gsLst>
              <a:gs pos="0">
                <a:srgbClr val="5D2152"/>
              </a:gs>
              <a:gs pos="97000">
                <a:srgbClr val="AE72A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969093-2BFD-0847-BDDA-67C737BDB97E}"/>
              </a:ext>
            </a:extLst>
          </p:cNvPr>
          <p:cNvPicPr>
            <a:picLocks noChangeAspect="1"/>
          </p:cNvPicPr>
          <p:nvPr userDrawn="1"/>
        </p:nvPicPr>
        <p:blipFill>
          <a:blip r:embed="rId2"/>
          <a:srcRect/>
          <a:stretch/>
        </p:blipFill>
        <p:spPr>
          <a:xfrm>
            <a:off x="182649" y="6210040"/>
            <a:ext cx="2308995" cy="496783"/>
          </a:xfrm>
          <a:prstGeom prst="rect">
            <a:avLst/>
          </a:prstGeom>
        </p:spPr>
      </p:pic>
      <p:sp>
        <p:nvSpPr>
          <p:cNvPr id="3" name="Slide Number Placeholder 2"/>
          <p:cNvSpPr>
            <a:spLocks noGrp="1"/>
          </p:cNvSpPr>
          <p:nvPr>
            <p:ph type="sldNum" sz="quarter" idx="10"/>
          </p:nvPr>
        </p:nvSpPr>
        <p:spPr/>
        <p:txBody>
          <a:bodyPr/>
          <a:lstStyle/>
          <a:p>
            <a:fld id="{BA46609C-3952-854B-B9FF-E491FF9CE03E}" type="slidenum">
              <a:rPr lang="en-US" smtClean="0"/>
              <a:pPr/>
              <a:t>‹#›</a:t>
            </a:fld>
            <a:endParaRPr lang="en-US" dirty="0"/>
          </a:p>
        </p:txBody>
      </p:sp>
      <p:sp>
        <p:nvSpPr>
          <p:cNvPr id="15" name="Rectangle 14"/>
          <p:cNvSpPr/>
          <p:nvPr userDrawn="1"/>
        </p:nvSpPr>
        <p:spPr>
          <a:xfrm>
            <a:off x="3890941" y="2782860"/>
            <a:ext cx="4410118" cy="923330"/>
          </a:xfrm>
          <a:prstGeom prst="rect">
            <a:avLst/>
          </a:prstGeom>
        </p:spPr>
        <p:txBody>
          <a:bodyPr wrap="none">
            <a:spAutoFit/>
          </a:bodyPr>
          <a:lstStyle/>
          <a:p>
            <a:r>
              <a:rPr lang="en-US" sz="5400" b="1" dirty="0">
                <a:solidFill>
                  <a:schemeClr val="bg1"/>
                </a:solidFill>
                <a:latin typeface="Times" pitchFamily="2" charset="0"/>
                <a:ea typeface="Charter Roman" charset="0"/>
                <a:cs typeface="Charter Roman" charset="0"/>
              </a:rPr>
              <a:t>THANK </a:t>
            </a:r>
            <a:r>
              <a:rPr lang="en-US" sz="5400" b="1" dirty="0">
                <a:solidFill>
                  <a:srgbClr val="FDA31B"/>
                </a:solidFill>
                <a:latin typeface="Times" pitchFamily="2" charset="0"/>
                <a:ea typeface="Charter Roman" charset="0"/>
                <a:cs typeface="Charter Roman" charset="0"/>
              </a:rPr>
              <a:t>YOU</a:t>
            </a:r>
            <a:endParaRPr lang="en-US" sz="5400" dirty="0"/>
          </a:p>
        </p:txBody>
      </p:sp>
    </p:spTree>
    <p:extLst>
      <p:ext uri="{BB962C8B-B14F-4D97-AF65-F5344CB8AC3E}">
        <p14:creationId xmlns:p14="http://schemas.microsoft.com/office/powerpoint/2010/main" val="418433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Rectangle 5"/>
          <p:cNvSpPr/>
          <p:nvPr userDrawn="1"/>
        </p:nvSpPr>
        <p:spPr>
          <a:xfrm>
            <a:off x="0" y="0"/>
            <a:ext cx="12202047" cy="6858000"/>
          </a:xfrm>
          <a:prstGeom prst="rect">
            <a:avLst/>
          </a:prstGeom>
          <a:gradFill flip="none" rotWithShape="1">
            <a:gsLst>
              <a:gs pos="0">
                <a:srgbClr val="5D2152"/>
              </a:gs>
              <a:gs pos="97000">
                <a:srgbClr val="AE72A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BA46609C-3952-854B-B9FF-E491FF9CE03E}" type="slidenum">
              <a:rPr lang="en-US" smtClean="0"/>
              <a:pPr/>
              <a:t>‹#›</a:t>
            </a:fld>
            <a:endParaRPr lang="en-US" dirty="0"/>
          </a:p>
        </p:txBody>
      </p:sp>
      <p:pic>
        <p:nvPicPr>
          <p:cNvPr id="7" name="Picture 6">
            <a:extLst>
              <a:ext uri="{FF2B5EF4-FFF2-40B4-BE49-F238E27FC236}">
                <a16:creationId xmlns:a16="http://schemas.microsoft.com/office/drawing/2014/main" id="{0D78BC87-C900-894A-A44D-175BF4420852}"/>
              </a:ext>
            </a:extLst>
          </p:cNvPr>
          <p:cNvPicPr>
            <a:picLocks noChangeAspect="1"/>
          </p:cNvPicPr>
          <p:nvPr userDrawn="1"/>
        </p:nvPicPr>
        <p:blipFill>
          <a:blip r:embed="rId2"/>
          <a:srcRect/>
          <a:stretch/>
        </p:blipFill>
        <p:spPr>
          <a:xfrm>
            <a:off x="182649" y="6210040"/>
            <a:ext cx="2308995" cy="496783"/>
          </a:xfrm>
          <a:prstGeom prst="rect">
            <a:avLst/>
          </a:prstGeom>
        </p:spPr>
      </p:pic>
      <p:sp>
        <p:nvSpPr>
          <p:cNvPr id="12" name="Rectangle 11"/>
          <p:cNvSpPr/>
          <p:nvPr userDrawn="1"/>
        </p:nvSpPr>
        <p:spPr>
          <a:xfrm>
            <a:off x="3810759" y="2782860"/>
            <a:ext cx="4570482" cy="923330"/>
          </a:xfrm>
          <a:prstGeom prst="rect">
            <a:avLst/>
          </a:prstGeom>
        </p:spPr>
        <p:txBody>
          <a:bodyPr wrap="none">
            <a:spAutoFit/>
          </a:bodyPr>
          <a:lstStyle/>
          <a:p>
            <a:r>
              <a:rPr lang="en-US" sz="5400" b="1" dirty="0">
                <a:solidFill>
                  <a:schemeClr val="bg1"/>
                </a:solidFill>
                <a:latin typeface="Times" pitchFamily="2" charset="0"/>
                <a:ea typeface="Charter Roman" charset="0"/>
                <a:cs typeface="Charter Roman" charset="0"/>
              </a:rPr>
              <a:t>QUESTIONS</a:t>
            </a:r>
            <a:r>
              <a:rPr lang="en-US" sz="5400" b="1" dirty="0">
                <a:solidFill>
                  <a:srgbClr val="FDA31B"/>
                </a:solidFill>
                <a:latin typeface="Times" pitchFamily="2" charset="0"/>
                <a:ea typeface="Charter Roman" charset="0"/>
                <a:cs typeface="Charter Roman" charset="0"/>
              </a:rPr>
              <a:t>?</a:t>
            </a:r>
            <a:endParaRPr lang="en-US" sz="5400" dirty="0"/>
          </a:p>
        </p:txBody>
      </p:sp>
    </p:spTree>
    <p:extLst>
      <p:ext uri="{BB962C8B-B14F-4D97-AF65-F5344CB8AC3E}">
        <p14:creationId xmlns:p14="http://schemas.microsoft.com/office/powerpoint/2010/main" val="331383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206950-70EB-CE41-8964-BD47B1C7ED7C}"/>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6973824" y="3"/>
            <a:ext cx="5218176" cy="6857997"/>
          </a:xfrm>
          <a:prstGeom prst="rect">
            <a:avLst/>
          </a:prstGeom>
        </p:spPr>
      </p:pic>
      <p:pic>
        <p:nvPicPr>
          <p:cNvPr id="15" name="Picture 14"/>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 y="-1132"/>
            <a:ext cx="6973824" cy="6857997"/>
          </a:xfrm>
          <a:prstGeom prst="rect">
            <a:avLst/>
          </a:prstGeom>
        </p:spPr>
      </p:pic>
      <p:sp>
        <p:nvSpPr>
          <p:cNvPr id="7" name="Slide Number Placeholder 6"/>
          <p:cNvSpPr>
            <a:spLocks noGrp="1"/>
          </p:cNvSpPr>
          <p:nvPr>
            <p:ph type="sldNum" sz="quarter" idx="12"/>
          </p:nvPr>
        </p:nvSpPr>
        <p:spPr>
          <a:xfrm>
            <a:off x="11596229" y="6436641"/>
            <a:ext cx="405315" cy="239955"/>
          </a:xfrm>
        </p:spPr>
        <p:txBody>
          <a:bodyPr/>
          <a:lstStyle/>
          <a:p>
            <a:fld id="{BA46609C-3952-854B-B9FF-E491FF9CE03E}" type="slidenum">
              <a:rPr lang="en-US" smtClean="0"/>
              <a:t>‹#›</a:t>
            </a:fld>
            <a:endParaRPr lang="en-US" dirty="0"/>
          </a:p>
        </p:txBody>
      </p:sp>
      <p:sp>
        <p:nvSpPr>
          <p:cNvPr id="13" name="Rectangle 12">
            <a:extLst>
              <a:ext uri="{FF2B5EF4-FFF2-40B4-BE49-F238E27FC236}">
                <a16:creationId xmlns:a16="http://schemas.microsoft.com/office/drawing/2014/main" id="{D32DBDE2-5ACC-F140-8450-364315533D0A}"/>
              </a:ext>
            </a:extLst>
          </p:cNvPr>
          <p:cNvSpPr/>
          <p:nvPr userDrawn="1"/>
        </p:nvSpPr>
        <p:spPr>
          <a:xfrm>
            <a:off x="6407127" y="-1506"/>
            <a:ext cx="2036681" cy="6858000"/>
          </a:xfrm>
          <a:prstGeom prst="rect">
            <a:avLst/>
          </a:prstGeom>
          <a:solidFill>
            <a:srgbClr val="5D2152">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1426"/>
              </a:solidFill>
            </a:endParaRPr>
          </a:p>
        </p:txBody>
      </p:sp>
      <p:sp>
        <p:nvSpPr>
          <p:cNvPr id="18" name="Rectangle 17"/>
          <p:cNvSpPr/>
          <p:nvPr userDrawn="1"/>
        </p:nvSpPr>
        <p:spPr>
          <a:xfrm>
            <a:off x="1" y="3"/>
            <a:ext cx="6979534" cy="6856491"/>
          </a:xfrm>
          <a:prstGeom prst="rect">
            <a:avLst/>
          </a:prstGeom>
          <a:solidFill>
            <a:srgbClr val="5D2152">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CC8E97-A741-E14F-B5C4-9ED9C6967217}"/>
              </a:ext>
            </a:extLst>
          </p:cNvPr>
          <p:cNvPicPr>
            <a:picLocks noChangeAspect="1"/>
          </p:cNvPicPr>
          <p:nvPr userDrawn="1"/>
        </p:nvPicPr>
        <p:blipFill>
          <a:blip r:embed="rId4"/>
          <a:srcRect/>
          <a:stretch/>
        </p:blipFill>
        <p:spPr>
          <a:xfrm>
            <a:off x="506742" y="2526727"/>
            <a:ext cx="2965666" cy="638067"/>
          </a:xfrm>
          <a:prstGeom prst="rect">
            <a:avLst/>
          </a:prstGeom>
        </p:spPr>
      </p:pic>
      <p:cxnSp>
        <p:nvCxnSpPr>
          <p:cNvPr id="11" name="Straight Connector 10">
            <a:extLst>
              <a:ext uri="{FF2B5EF4-FFF2-40B4-BE49-F238E27FC236}">
                <a16:creationId xmlns:a16="http://schemas.microsoft.com/office/drawing/2014/main" id="{50519042-A1DB-3547-AD48-97E07B4BDA2B}"/>
              </a:ext>
            </a:extLst>
          </p:cNvPr>
          <p:cNvCxnSpPr>
            <a:cxnSpLocks/>
          </p:cNvCxnSpPr>
          <p:nvPr userDrawn="1"/>
        </p:nvCxnSpPr>
        <p:spPr>
          <a:xfrm>
            <a:off x="514658" y="3411833"/>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06742" y="3658079"/>
            <a:ext cx="5715177" cy="2879454"/>
          </a:xfrm>
        </p:spPr>
        <p:txBody>
          <a:bodyPr anchor="t">
            <a:normAutofit/>
          </a:bodyPr>
          <a:lstStyle>
            <a:lvl1pPr algn="l">
              <a:defRPr lang="en-US" sz="3200" b="1" kern="1200" dirty="0">
                <a:solidFill>
                  <a:srgbClr val="FDA31B"/>
                </a:solidFill>
                <a:latin typeface="Times" pitchFamily="2" charset="0"/>
                <a:ea typeface="Charter Roman" charset="0"/>
                <a:cs typeface="Charter Roman" charset="0"/>
              </a:defRPr>
            </a:lvl1pPr>
          </a:lstStyle>
          <a:p>
            <a:r>
              <a:rPr lang="en-US" dirty="0"/>
              <a:t>Click to edit Master title style</a:t>
            </a:r>
          </a:p>
        </p:txBody>
      </p:sp>
    </p:spTree>
    <p:extLst>
      <p:ext uri="{BB962C8B-B14F-4D97-AF65-F5344CB8AC3E}">
        <p14:creationId xmlns:p14="http://schemas.microsoft.com/office/powerpoint/2010/main" val="250592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A5D79E-3B7E-3D47-AE73-D23EDEE5C29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6979533" y="0"/>
            <a:ext cx="5212467" cy="6858000"/>
          </a:xfrm>
          <a:prstGeom prst="rect">
            <a:avLst/>
          </a:prstGeom>
        </p:spPr>
      </p:pic>
      <p:pic>
        <p:nvPicPr>
          <p:cNvPr id="12" name="Picture 11">
            <a:extLst>
              <a:ext uri="{FF2B5EF4-FFF2-40B4-BE49-F238E27FC236}">
                <a16:creationId xmlns:a16="http://schemas.microsoft.com/office/drawing/2014/main" id="{0E66B940-4A3A-8A47-B9C4-F8E3B8910D21}"/>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0" y="-1"/>
            <a:ext cx="6979534" cy="6872378"/>
          </a:xfrm>
          <a:prstGeom prst="rect">
            <a:avLst/>
          </a:prstGeom>
        </p:spPr>
      </p:pic>
      <p:sp>
        <p:nvSpPr>
          <p:cNvPr id="7" name="Slide Number Placeholder 6"/>
          <p:cNvSpPr>
            <a:spLocks noGrp="1"/>
          </p:cNvSpPr>
          <p:nvPr>
            <p:ph type="sldNum" sz="quarter" idx="12"/>
          </p:nvPr>
        </p:nvSpPr>
        <p:spPr>
          <a:xfrm>
            <a:off x="11596229" y="6436641"/>
            <a:ext cx="405315" cy="239955"/>
          </a:xfrm>
        </p:spPr>
        <p:txBody>
          <a:bodyPr/>
          <a:lstStyle/>
          <a:p>
            <a:fld id="{BA46609C-3952-854B-B9FF-E491FF9CE03E}" type="slidenum">
              <a:rPr lang="en-US" smtClean="0"/>
              <a:t>‹#›</a:t>
            </a:fld>
            <a:endParaRPr lang="en-US" dirty="0"/>
          </a:p>
        </p:txBody>
      </p:sp>
      <p:sp>
        <p:nvSpPr>
          <p:cNvPr id="16" name="Rectangle 15">
            <a:extLst>
              <a:ext uri="{FF2B5EF4-FFF2-40B4-BE49-F238E27FC236}">
                <a16:creationId xmlns:a16="http://schemas.microsoft.com/office/drawing/2014/main" id="{D32DBDE2-5ACC-F140-8450-364315533D0A}"/>
              </a:ext>
            </a:extLst>
          </p:cNvPr>
          <p:cNvSpPr/>
          <p:nvPr userDrawn="1"/>
        </p:nvSpPr>
        <p:spPr>
          <a:xfrm>
            <a:off x="6407127" y="-1506"/>
            <a:ext cx="2036681" cy="6859506"/>
          </a:xfrm>
          <a:prstGeom prst="rect">
            <a:avLst/>
          </a:prstGeom>
          <a:solidFill>
            <a:srgbClr val="5D2152">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1426"/>
              </a:solidFill>
            </a:endParaRPr>
          </a:p>
        </p:txBody>
      </p:sp>
      <p:sp>
        <p:nvSpPr>
          <p:cNvPr id="17" name="Rectangle 16"/>
          <p:cNvSpPr/>
          <p:nvPr userDrawn="1"/>
        </p:nvSpPr>
        <p:spPr>
          <a:xfrm>
            <a:off x="-2" y="1"/>
            <a:ext cx="6979534" cy="6857999"/>
          </a:xfrm>
          <a:prstGeom prst="rect">
            <a:avLst/>
          </a:prstGeom>
          <a:solidFill>
            <a:srgbClr val="5D2152">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730D83B-0773-194E-8130-23AB4619CCA7}"/>
              </a:ext>
            </a:extLst>
          </p:cNvPr>
          <p:cNvPicPr>
            <a:picLocks noChangeAspect="1"/>
          </p:cNvPicPr>
          <p:nvPr userDrawn="1"/>
        </p:nvPicPr>
        <p:blipFill>
          <a:blip r:embed="rId4"/>
          <a:srcRect/>
          <a:stretch/>
        </p:blipFill>
        <p:spPr>
          <a:xfrm>
            <a:off x="506742" y="2526727"/>
            <a:ext cx="2965666" cy="638067"/>
          </a:xfrm>
          <a:prstGeom prst="rect">
            <a:avLst/>
          </a:prstGeom>
        </p:spPr>
      </p:pic>
      <p:cxnSp>
        <p:nvCxnSpPr>
          <p:cNvPr id="11" name="Straight Connector 10">
            <a:extLst>
              <a:ext uri="{FF2B5EF4-FFF2-40B4-BE49-F238E27FC236}">
                <a16:creationId xmlns:a16="http://schemas.microsoft.com/office/drawing/2014/main" id="{50519042-A1DB-3547-AD48-97E07B4BDA2B}"/>
              </a:ext>
            </a:extLst>
          </p:cNvPr>
          <p:cNvCxnSpPr>
            <a:cxnSpLocks/>
          </p:cNvCxnSpPr>
          <p:nvPr userDrawn="1"/>
        </p:nvCxnSpPr>
        <p:spPr>
          <a:xfrm>
            <a:off x="514658" y="3411833"/>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06742" y="3658079"/>
            <a:ext cx="5715177" cy="2879454"/>
          </a:xfrm>
        </p:spPr>
        <p:txBody>
          <a:bodyPr anchor="t">
            <a:normAutofit/>
          </a:bodyPr>
          <a:lstStyle>
            <a:lvl1pPr algn="l">
              <a:defRPr lang="en-US" sz="3200" b="1" kern="1200" dirty="0">
                <a:solidFill>
                  <a:srgbClr val="FDA31B"/>
                </a:solidFill>
                <a:latin typeface="Times" pitchFamily="2" charset="0"/>
                <a:ea typeface="Charter Roman" charset="0"/>
                <a:cs typeface="Charter Roman" charset="0"/>
              </a:defRPr>
            </a:lvl1pPr>
          </a:lstStyle>
          <a:p>
            <a:r>
              <a:rPr lang="en-US" dirty="0"/>
              <a:t>Click to edit Master title style</a:t>
            </a:r>
          </a:p>
        </p:txBody>
      </p:sp>
    </p:spTree>
    <p:extLst>
      <p:ext uri="{BB962C8B-B14F-4D97-AF65-F5344CB8AC3E}">
        <p14:creationId xmlns:p14="http://schemas.microsoft.com/office/powerpoint/2010/main" val="306780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46609C-3952-854B-B9FF-E491FF9CE03E}" type="slidenum">
              <a:rPr lang="en-US" smtClean="0"/>
              <a:t>‹#›</a:t>
            </a:fld>
            <a:endParaRPr lang="en-US" dirty="0"/>
          </a:p>
        </p:txBody>
      </p:sp>
      <p:sp>
        <p:nvSpPr>
          <p:cNvPr id="9" name="Rectangle 8"/>
          <p:cNvSpPr/>
          <p:nvPr userDrawn="1"/>
        </p:nvSpPr>
        <p:spPr>
          <a:xfrm>
            <a:off x="0" y="-9053"/>
            <a:ext cx="12202047" cy="6858000"/>
          </a:xfrm>
          <a:prstGeom prst="rect">
            <a:avLst/>
          </a:prstGeom>
          <a:gradFill flip="none" rotWithShape="1">
            <a:gsLst>
              <a:gs pos="0">
                <a:srgbClr val="5D2152"/>
              </a:gs>
              <a:gs pos="97000">
                <a:srgbClr val="AE72A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082" y="1316053"/>
            <a:ext cx="10935837" cy="2435552"/>
          </a:xfrm>
        </p:spPr>
        <p:txBody>
          <a:bodyPr anchor="b">
            <a:noAutofit/>
          </a:bodyPr>
          <a:lstStyle>
            <a:lvl1pPr algn="ctr">
              <a:defRPr lang="en-US" sz="4400" b="1" kern="1200" dirty="0">
                <a:solidFill>
                  <a:schemeClr val="bg1"/>
                </a:solidFill>
                <a:latin typeface="Times" pitchFamily="2" charset="0"/>
                <a:ea typeface="Charter Roman" charset="0"/>
                <a:cs typeface="Charter Roman"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11F83852-B5C8-4245-A041-711D1E9F1694}"/>
              </a:ext>
            </a:extLst>
          </p:cNvPr>
          <p:cNvCxnSpPr>
            <a:cxnSpLocks/>
          </p:cNvCxnSpPr>
          <p:nvPr userDrawn="1"/>
        </p:nvCxnSpPr>
        <p:spPr>
          <a:xfrm>
            <a:off x="5700886" y="3828012"/>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969093-2BFD-0847-BDDA-67C737BDB97E}"/>
              </a:ext>
            </a:extLst>
          </p:cNvPr>
          <p:cNvPicPr>
            <a:picLocks noChangeAspect="1"/>
          </p:cNvPicPr>
          <p:nvPr userDrawn="1"/>
        </p:nvPicPr>
        <p:blipFill>
          <a:blip r:embed="rId2"/>
          <a:srcRect/>
          <a:stretch/>
        </p:blipFill>
        <p:spPr>
          <a:xfrm>
            <a:off x="182649" y="6210040"/>
            <a:ext cx="2308995" cy="496783"/>
          </a:xfrm>
          <a:prstGeom prst="rect">
            <a:avLst/>
          </a:prstGeom>
        </p:spPr>
      </p:pic>
    </p:spTree>
    <p:extLst>
      <p:ext uri="{BB962C8B-B14F-4D97-AF65-F5344CB8AC3E}">
        <p14:creationId xmlns:p14="http://schemas.microsoft.com/office/powerpoint/2010/main" val="391211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46609C-3952-854B-B9FF-E491FF9CE03E}" type="slidenum">
              <a:rPr lang="en-US" smtClean="0"/>
              <a:t>‹#›</a:t>
            </a:fld>
            <a:endParaRPr lang="en-US" dirty="0"/>
          </a:p>
        </p:txBody>
      </p:sp>
      <p:cxnSp>
        <p:nvCxnSpPr>
          <p:cNvPr id="8" name="Straight Connector 7">
            <a:extLst>
              <a:ext uri="{FF2B5EF4-FFF2-40B4-BE49-F238E27FC236}">
                <a16:creationId xmlns:a16="http://schemas.microsoft.com/office/drawing/2014/main" id="{11F83852-B5C8-4245-A041-711D1E9F1694}"/>
              </a:ext>
            </a:extLst>
          </p:cNvPr>
          <p:cNvCxnSpPr>
            <a:cxnSpLocks/>
          </p:cNvCxnSpPr>
          <p:nvPr userDrawn="1"/>
        </p:nvCxnSpPr>
        <p:spPr>
          <a:xfrm>
            <a:off x="5710933" y="2905067"/>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hasCustomPrompt="1"/>
          </p:nvPr>
        </p:nvSpPr>
        <p:spPr>
          <a:xfrm>
            <a:off x="628081" y="3085031"/>
            <a:ext cx="10935837" cy="2865233"/>
          </a:xfrm>
          <a:prstGeom prst="rect">
            <a:avLst/>
          </a:prstGeom>
        </p:spPr>
        <p:txBody>
          <a:bodyPr vert="horz" lIns="91440" tIns="45720" rIns="91440" bIns="45720" rtlCol="0">
            <a:normAutofit/>
          </a:bodyPr>
          <a:lstStyle>
            <a:lvl1pPr marL="0" indent="0" algn="ctr">
              <a:buNone/>
              <a:defRPr sz="1400"/>
            </a:lvl1pPr>
          </a:lstStyle>
          <a:p>
            <a:pPr lvl="0"/>
            <a:r>
              <a:rPr lang="en-US" dirty="0"/>
              <a:t>Click to edit Master text styles</a:t>
            </a:r>
          </a:p>
        </p:txBody>
      </p:sp>
      <p:sp>
        <p:nvSpPr>
          <p:cNvPr id="10" name="Title Placeholder 1"/>
          <p:cNvSpPr>
            <a:spLocks noGrp="1"/>
          </p:cNvSpPr>
          <p:nvPr>
            <p:ph type="title"/>
          </p:nvPr>
        </p:nvSpPr>
        <p:spPr>
          <a:xfrm>
            <a:off x="411423" y="247829"/>
            <a:ext cx="11369154" cy="2578044"/>
          </a:xfrm>
          <a:prstGeom prst="rect">
            <a:avLst/>
          </a:prstGeom>
        </p:spPr>
        <p:txBody>
          <a:bodyPr vert="horz" lIns="91440" tIns="45720" rIns="91440" bIns="45720" rtlCol="0" anchor="b">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428681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A46609C-3952-854B-B9FF-E491FF9CE03E}" type="slidenum">
              <a:rPr lang="en-US" smtClean="0"/>
              <a:t>‹#›</a:t>
            </a:fld>
            <a:endParaRPr lang="en-US" dirty="0"/>
          </a:p>
        </p:txBody>
      </p:sp>
      <p:cxnSp>
        <p:nvCxnSpPr>
          <p:cNvPr id="5" name="Straight Connector 4">
            <a:extLst>
              <a:ext uri="{FF2B5EF4-FFF2-40B4-BE49-F238E27FC236}">
                <a16:creationId xmlns:a16="http://schemas.microsoft.com/office/drawing/2014/main" id="{4D699D5A-A0D4-1F46-8C49-05D6CB3EF3DE}"/>
              </a:ext>
            </a:extLst>
          </p:cNvPr>
          <p:cNvCxnSpPr>
            <a:cxnSpLocks/>
          </p:cNvCxnSpPr>
          <p:nvPr userDrawn="1"/>
        </p:nvCxnSpPr>
        <p:spPr>
          <a:xfrm>
            <a:off x="496769" y="1249468"/>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9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11422" y="1337126"/>
            <a:ext cx="5570633" cy="46248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8609" y="1337126"/>
            <a:ext cx="5601968" cy="46248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A46609C-3952-854B-B9FF-E491FF9CE03E}" type="slidenum">
              <a:rPr lang="en-US" smtClean="0"/>
              <a:t>‹#›</a:t>
            </a:fld>
            <a:endParaRPr lang="en-US" dirty="0"/>
          </a:p>
        </p:txBody>
      </p:sp>
      <p:cxnSp>
        <p:nvCxnSpPr>
          <p:cNvPr id="8" name="Straight Connector 7">
            <a:extLst>
              <a:ext uri="{FF2B5EF4-FFF2-40B4-BE49-F238E27FC236}">
                <a16:creationId xmlns:a16="http://schemas.microsoft.com/office/drawing/2014/main" id="{4D699D5A-A0D4-1F46-8C49-05D6CB3EF3DE}"/>
              </a:ext>
            </a:extLst>
          </p:cNvPr>
          <p:cNvCxnSpPr>
            <a:cxnSpLocks/>
          </p:cNvCxnSpPr>
          <p:nvPr userDrawn="1"/>
        </p:nvCxnSpPr>
        <p:spPr>
          <a:xfrm>
            <a:off x="496769" y="1249468"/>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18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BA46609C-3952-854B-B9FF-E491FF9CE03E}" type="slidenum">
              <a:rPr lang="en-US" smtClean="0"/>
              <a:t>‹#›</a:t>
            </a:fld>
            <a:endParaRPr lang="en-US" dirty="0"/>
          </a:p>
        </p:txBody>
      </p:sp>
      <p:cxnSp>
        <p:nvCxnSpPr>
          <p:cNvPr id="8" name="Straight Connector 7">
            <a:extLst>
              <a:ext uri="{FF2B5EF4-FFF2-40B4-BE49-F238E27FC236}">
                <a16:creationId xmlns:a16="http://schemas.microsoft.com/office/drawing/2014/main" id="{4D699D5A-A0D4-1F46-8C49-05D6CB3EF3DE}"/>
              </a:ext>
            </a:extLst>
          </p:cNvPr>
          <p:cNvCxnSpPr>
            <a:cxnSpLocks/>
          </p:cNvCxnSpPr>
          <p:nvPr userDrawn="1"/>
        </p:nvCxnSpPr>
        <p:spPr>
          <a:xfrm>
            <a:off x="496769" y="1249468"/>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hasCustomPrompt="1"/>
          </p:nvPr>
        </p:nvSpPr>
        <p:spPr>
          <a:xfrm>
            <a:off x="411422" y="1337126"/>
            <a:ext cx="5570633" cy="4624816"/>
          </a:xfrm>
        </p:spPr>
        <p:txBody>
          <a:bodyPr>
            <a:normAutofit/>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hasCustomPrompt="1"/>
          </p:nvPr>
        </p:nvSpPr>
        <p:spPr>
          <a:xfrm>
            <a:off x="6178609" y="1337126"/>
            <a:ext cx="5601968" cy="4624816"/>
          </a:xfrm>
        </p:spPr>
        <p:txBody>
          <a:bodyPr>
            <a:normAutofit/>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15841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hasCustomPrompt="1"/>
          </p:nvPr>
        </p:nvSpPr>
        <p:spPr>
          <a:xfrm>
            <a:off x="411422" y="1337126"/>
            <a:ext cx="6732862" cy="4624816"/>
          </a:xfrm>
        </p:spPr>
        <p:txBody>
          <a:bodyPr>
            <a:normAutofit/>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7272471" y="1337126"/>
            <a:ext cx="4508106" cy="46248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A46609C-3952-854B-B9FF-E491FF9CE03E}" type="slidenum">
              <a:rPr lang="en-US" smtClean="0"/>
              <a:t>‹#›</a:t>
            </a:fld>
            <a:endParaRPr lang="en-US" dirty="0"/>
          </a:p>
        </p:txBody>
      </p:sp>
      <p:cxnSp>
        <p:nvCxnSpPr>
          <p:cNvPr id="8" name="Straight Connector 7">
            <a:extLst>
              <a:ext uri="{FF2B5EF4-FFF2-40B4-BE49-F238E27FC236}">
                <a16:creationId xmlns:a16="http://schemas.microsoft.com/office/drawing/2014/main" id="{4D699D5A-A0D4-1F46-8C49-05D6CB3EF3DE}"/>
              </a:ext>
            </a:extLst>
          </p:cNvPr>
          <p:cNvCxnSpPr>
            <a:cxnSpLocks/>
          </p:cNvCxnSpPr>
          <p:nvPr userDrawn="1"/>
        </p:nvCxnSpPr>
        <p:spPr>
          <a:xfrm>
            <a:off x="496769" y="1249468"/>
            <a:ext cx="770134" cy="0"/>
          </a:xfrm>
          <a:prstGeom prst="line">
            <a:avLst/>
          </a:prstGeom>
          <a:ln w="19050">
            <a:solidFill>
              <a:srgbClr val="FDA3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7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059425"/>
            <a:ext cx="12192000" cy="798575"/>
          </a:xfrm>
          <a:prstGeom prst="rect">
            <a:avLst/>
          </a:prstGeom>
          <a:gradFill flip="none" rotWithShape="1">
            <a:gsLst>
              <a:gs pos="30000">
                <a:srgbClr val="713567"/>
              </a:gs>
              <a:gs pos="96000">
                <a:srgbClr val="AE72A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11423" y="247829"/>
            <a:ext cx="11369154" cy="933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11423" y="1331099"/>
            <a:ext cx="11369154" cy="46191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96229" y="6436641"/>
            <a:ext cx="405315" cy="23995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A46609C-3952-854B-B9FF-E491FF9CE03E}" type="slidenum">
              <a:rPr lang="en-US" smtClean="0"/>
              <a:pPr/>
              <a:t>‹#›</a:t>
            </a:fld>
            <a:endParaRPr lang="en-US" dirty="0"/>
          </a:p>
        </p:txBody>
      </p:sp>
      <p:pic>
        <p:nvPicPr>
          <p:cNvPr id="10" name="Picture 9"/>
          <p:cNvPicPr>
            <a:picLocks noChangeAspect="1"/>
          </p:cNvPicPr>
          <p:nvPr userDrawn="1"/>
        </p:nvPicPr>
        <p:blipFill>
          <a:blip r:embed="rId16"/>
          <a:srcRect/>
          <a:stretch/>
        </p:blipFill>
        <p:spPr>
          <a:xfrm>
            <a:off x="182649" y="6210040"/>
            <a:ext cx="2308995" cy="496783"/>
          </a:xfrm>
          <a:prstGeom prst="rect">
            <a:avLst/>
          </a:prstGeom>
        </p:spPr>
      </p:pic>
    </p:spTree>
    <p:extLst>
      <p:ext uri="{BB962C8B-B14F-4D97-AF65-F5344CB8AC3E}">
        <p14:creationId xmlns:p14="http://schemas.microsoft.com/office/powerpoint/2010/main" val="138227786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61" r:id="rId5"/>
    <p:sldLayoutId id="2147483650" r:id="rId6"/>
    <p:sldLayoutId id="2147483652" r:id="rId7"/>
    <p:sldLayoutId id="2147483664" r:id="rId8"/>
    <p:sldLayoutId id="2147483662" r:id="rId9"/>
    <p:sldLayoutId id="2147483663" r:id="rId10"/>
    <p:sldLayoutId id="2147483654" r:id="rId11"/>
    <p:sldLayoutId id="2147483655" r:id="rId12"/>
    <p:sldLayoutId id="2147483665" r:id="rId13"/>
    <p:sldLayoutId id="2147483666" r:id="rId14"/>
  </p:sldLayoutIdLst>
  <p:hf hdr="0" dt="0"/>
  <p:txStyles>
    <p:titleStyle>
      <a:lvl1pPr algn="l" defTabSz="457200" rtl="0" eaLnBrk="1" latinLnBrk="0" hangingPunct="1">
        <a:spcBef>
          <a:spcPct val="0"/>
        </a:spcBef>
        <a:buNone/>
        <a:defRPr lang="en-US" sz="3200" b="1" kern="1200" cap="all" baseline="0" dirty="0">
          <a:solidFill>
            <a:srgbClr val="5D2152"/>
          </a:solidFill>
          <a:latin typeface="Times" pitchFamily="2" charset="0"/>
          <a:ea typeface="+mj-ea"/>
          <a:cs typeface="+mj-cs"/>
        </a:defRPr>
      </a:lvl1pPr>
    </p:titleStyle>
    <p:bodyStyle>
      <a:lvl1pPr marL="228600" indent="-228600" algn="l" defTabSz="4572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71500" indent="-280988" algn="l" defTabSz="457200" rtl="0" eaLnBrk="1" latinLnBrk="0" hangingPunct="1">
        <a:spcBef>
          <a:spcPct val="20000"/>
        </a:spcBef>
        <a:buFont typeface="Wingdings 3" panose="05040102010807070707" pitchFamily="18" charset="2"/>
        <a:buChar char="&quot;"/>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862013" indent="-176213" algn="l" defTabSz="4572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204913" indent="-228600" algn="l" defTabSz="457200" rtl="0" eaLnBrk="1" latinLnBrk="0" hangingPunct="1">
        <a:spcBef>
          <a:spcPct val="20000"/>
        </a:spcBef>
        <a:buFont typeface="Arial"/>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485900" indent="-166688" algn="l" defTabSz="457200" rtl="0" eaLnBrk="1" latinLnBrk="0" hangingPunct="1">
        <a:spcBef>
          <a:spcPct val="20000"/>
        </a:spcBef>
        <a:buFont typeface="Arial"/>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hyperlink" Target="https://form.jotform.com/222683888878178"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www.publicdomainpictures.net/en/view-image.php?image=252431&amp;picture=pile-of-coi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Making cents of your money</a:t>
            </a:r>
          </a:p>
        </p:txBody>
      </p:sp>
      <p:sp>
        <p:nvSpPr>
          <p:cNvPr id="3" name="Slide Number Placeholder 2"/>
          <p:cNvSpPr>
            <a:spLocks noGrp="1"/>
          </p:cNvSpPr>
          <p:nvPr>
            <p:ph type="sldNum" sz="quarter" idx="12"/>
          </p:nvPr>
        </p:nvSpPr>
        <p:spPr/>
        <p:txBody>
          <a:bodyPr/>
          <a:lstStyle/>
          <a:p>
            <a:fld id="{BA46609C-3952-854B-B9FF-E491FF9CE03E}" type="slidenum">
              <a:rPr lang="en-US" smtClean="0"/>
              <a:t>1</a:t>
            </a:fld>
            <a:endParaRPr lang="en-US" dirty="0"/>
          </a:p>
        </p:txBody>
      </p:sp>
    </p:spTree>
    <p:extLst>
      <p:ext uri="{BB962C8B-B14F-4D97-AF65-F5344CB8AC3E}">
        <p14:creationId xmlns:p14="http://schemas.microsoft.com/office/powerpoint/2010/main" val="3203134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23" y="247829"/>
            <a:ext cx="11369154" cy="933272"/>
          </a:xfrm>
        </p:spPr>
        <p:txBody>
          <a:bodyPr anchor="b">
            <a:normAutofit/>
          </a:bodyPr>
          <a:lstStyle/>
          <a:p>
            <a:r>
              <a:rPr lang="en-US" dirty="0"/>
              <a:t>What’s our Reality?</a:t>
            </a:r>
          </a:p>
        </p:txBody>
      </p:sp>
      <p:sp>
        <p:nvSpPr>
          <p:cNvPr id="5" name="Slide Number Placeholder 4"/>
          <p:cNvSpPr>
            <a:spLocks noGrp="1"/>
          </p:cNvSpPr>
          <p:nvPr>
            <p:ph type="sldNum" sz="quarter" idx="12"/>
          </p:nvPr>
        </p:nvSpPr>
        <p:spPr>
          <a:xfrm>
            <a:off x="11596229" y="6436641"/>
            <a:ext cx="405315" cy="239955"/>
          </a:xfrm>
        </p:spPr>
        <p:txBody>
          <a:bodyPr anchor="ctr">
            <a:normAutofit/>
          </a:bodyPr>
          <a:lstStyle/>
          <a:p>
            <a:pPr>
              <a:lnSpc>
                <a:spcPct val="90000"/>
              </a:lnSpc>
              <a:spcAft>
                <a:spcPts val="600"/>
              </a:spcAft>
            </a:pPr>
            <a:fld id="{BA46609C-3952-854B-B9FF-E491FF9CE03E}" type="slidenum">
              <a:rPr lang="en-US" sz="1000" smtClean="0"/>
              <a:pPr>
                <a:lnSpc>
                  <a:spcPct val="90000"/>
                </a:lnSpc>
                <a:spcAft>
                  <a:spcPts val="600"/>
                </a:spcAft>
              </a:pPr>
              <a:t>10</a:t>
            </a:fld>
            <a:endParaRPr lang="en-US" sz="1000"/>
          </a:p>
        </p:txBody>
      </p:sp>
      <p:pic>
        <p:nvPicPr>
          <p:cNvPr id="3076" name="Picture 4" descr="OECD warns of pervasive global economic slowdown, spiking inflation | The  Guardian Nigeria News - Nigeria and World News — Business — The Guardian  Nigeria News – Nigeria and World News">
            <a:extLst>
              <a:ext uri="{FF2B5EF4-FFF2-40B4-BE49-F238E27FC236}">
                <a16:creationId xmlns:a16="http://schemas.microsoft.com/office/drawing/2014/main" id="{6135D9A5-B744-90A0-5394-4308214F53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60" r="20888" b="1"/>
          <a:stretch/>
        </p:blipFill>
        <p:spPr bwMode="auto">
          <a:xfrm>
            <a:off x="411422" y="1337126"/>
            <a:ext cx="5570633" cy="4624816"/>
          </a:xfrm>
          <a:prstGeom prst="rect">
            <a:avLst/>
          </a:prstGeom>
          <a:solidFill>
            <a:srgbClr val="FFFFFF"/>
          </a:solidFill>
          <a:extLst/>
        </p:spPr>
      </p:pic>
      <p:pic>
        <p:nvPicPr>
          <p:cNvPr id="4098" name="Picture 2" descr="one-paycheck-1-375-1 | The Nib">
            <a:extLst>
              <a:ext uri="{FF2B5EF4-FFF2-40B4-BE49-F238E27FC236}">
                <a16:creationId xmlns:a16="http://schemas.microsoft.com/office/drawing/2014/main" id="{B5E68F21-93B4-470E-8D06-D1F274611E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271" b="-2"/>
          <a:stretch/>
        </p:blipFill>
        <p:spPr bwMode="auto">
          <a:xfrm>
            <a:off x="6178609" y="1337126"/>
            <a:ext cx="5601968" cy="462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8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Simple Savings solution</a:t>
            </a:r>
          </a:p>
        </p:txBody>
      </p:sp>
      <p:sp>
        <p:nvSpPr>
          <p:cNvPr id="5" name="Slide Number Placeholder 4"/>
          <p:cNvSpPr>
            <a:spLocks noGrp="1"/>
          </p:cNvSpPr>
          <p:nvPr>
            <p:ph type="sldNum" sz="quarter" idx="12"/>
          </p:nvPr>
        </p:nvSpPr>
        <p:spPr/>
        <p:txBody>
          <a:bodyPr/>
          <a:lstStyle/>
          <a:p>
            <a:fld id="{BA46609C-3952-854B-B9FF-E491FF9CE03E}" type="slidenum">
              <a:rPr lang="en-US" smtClean="0"/>
              <a:pPr/>
              <a:t>11</a:t>
            </a:fld>
            <a:endParaRPr lang="en-US" dirty="0"/>
          </a:p>
        </p:txBody>
      </p:sp>
      <p:pic>
        <p:nvPicPr>
          <p:cNvPr id="5122" name="Picture 2" descr="Payday loan Vectors &amp; Illustrations for Free Download | Freepik">
            <a:extLst>
              <a:ext uri="{FF2B5EF4-FFF2-40B4-BE49-F238E27FC236}">
                <a16:creationId xmlns:a16="http://schemas.microsoft.com/office/drawing/2014/main" id="{8AD1BB0A-41E0-4A7D-8EEA-042046AEC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35" y="1621719"/>
            <a:ext cx="5292329" cy="3898548"/>
          </a:xfrm>
          <a:prstGeom prst="rect">
            <a:avLst/>
          </a:prstGeom>
          <a:noFill/>
          <a:effectLst>
            <a:softEdge rad="184766"/>
          </a:effectLst>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16DB0EAC-90E5-4AF1-824C-45C78CEE522C}"/>
              </a:ext>
            </a:extLst>
          </p:cNvPr>
          <p:cNvSpPr/>
          <p:nvPr/>
        </p:nvSpPr>
        <p:spPr>
          <a:xfrm rot="1908603">
            <a:off x="2332533" y="3777321"/>
            <a:ext cx="327378" cy="165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79C71E5-91B3-48E2-AE78-4986E8AB2059}"/>
              </a:ext>
            </a:extLst>
          </p:cNvPr>
          <p:cNvSpPr txBox="1"/>
          <p:nvPr/>
        </p:nvSpPr>
        <p:spPr>
          <a:xfrm>
            <a:off x="6795911" y="1621719"/>
            <a:ext cx="427848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Payday = pay bills</a:t>
            </a:r>
          </a:p>
          <a:p>
            <a:pPr marL="285750" indent="-285750">
              <a:buFont typeface="Arial" panose="020B0604020202020204" pitchFamily="34" charset="0"/>
              <a:buChar char="•"/>
            </a:pPr>
            <a:r>
              <a:rPr lang="en-US" sz="3200" dirty="0"/>
              <a:t>Easy on the extra spending</a:t>
            </a:r>
          </a:p>
          <a:p>
            <a:pPr marL="285750" indent="-285750">
              <a:buFont typeface="Arial" panose="020B0604020202020204" pitchFamily="34" charset="0"/>
              <a:buChar char="•"/>
            </a:pPr>
            <a:r>
              <a:rPr lang="en-US" sz="3200" dirty="0"/>
              <a:t>Limit eating out</a:t>
            </a:r>
          </a:p>
          <a:p>
            <a:pPr marL="285750" indent="-285750">
              <a:buFont typeface="Arial" panose="020B0604020202020204" pitchFamily="34" charset="0"/>
              <a:buChar char="•"/>
            </a:pPr>
            <a:r>
              <a:rPr lang="en-US" sz="3200" dirty="0"/>
              <a:t>Do I need it or want it?</a:t>
            </a:r>
          </a:p>
          <a:p>
            <a:pPr marL="285750" indent="-285750">
              <a:buFont typeface="Arial" panose="020B0604020202020204" pitchFamily="34" charset="0"/>
              <a:buChar char="•"/>
            </a:pPr>
            <a:r>
              <a:rPr lang="en-US" sz="3200" dirty="0"/>
              <a:t>Day before payday = </a:t>
            </a:r>
            <a:r>
              <a:rPr lang="en-US" sz="3200" b="1" dirty="0">
                <a:solidFill>
                  <a:schemeClr val="accent3">
                    <a:lumMod val="50000"/>
                  </a:schemeClr>
                </a:solidFill>
              </a:rPr>
              <a:t>TRANSFER DAY</a:t>
            </a:r>
          </a:p>
          <a:p>
            <a:pPr marL="285750" indent="-285750">
              <a:buFont typeface="Arial" panose="020B0604020202020204" pitchFamily="34" charset="0"/>
              <a:buChar char="•"/>
            </a:pPr>
            <a:r>
              <a:rPr lang="en-US" sz="3200" dirty="0"/>
              <a:t>Payday = start again</a:t>
            </a:r>
          </a:p>
        </p:txBody>
      </p:sp>
    </p:spTree>
    <p:extLst>
      <p:ext uri="{BB962C8B-B14F-4D97-AF65-F5344CB8AC3E}">
        <p14:creationId xmlns:p14="http://schemas.microsoft.com/office/powerpoint/2010/main" val="6976877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23" y="247829"/>
            <a:ext cx="11369154" cy="933272"/>
          </a:xfrm>
        </p:spPr>
        <p:txBody>
          <a:bodyPr anchor="b">
            <a:normAutofit/>
          </a:bodyPr>
          <a:lstStyle/>
          <a:p>
            <a:r>
              <a:rPr lang="en-US" dirty="0"/>
              <a:t>Saving money with accountability</a:t>
            </a:r>
          </a:p>
        </p:txBody>
      </p:sp>
      <p:pic>
        <p:nvPicPr>
          <p:cNvPr id="4098" name="Picture 2" descr="Rotating Savings And Credit Associations ROSCAs">
            <a:extLst>
              <a:ext uri="{FF2B5EF4-FFF2-40B4-BE49-F238E27FC236}">
                <a16:creationId xmlns:a16="http://schemas.microsoft.com/office/drawing/2014/main" id="{1F6C28B0-56FC-4A28-0F65-E0FC268679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109" y="1981587"/>
            <a:ext cx="4853502" cy="3635442"/>
          </a:xfrm>
          <a:prstGeom prst="rect">
            <a:avLst/>
          </a:prstGeom>
          <a:solidFill>
            <a:srgbClr val="FFFFFF"/>
          </a:solidFill>
          <a:effectLst>
            <a:softEdge rad="194622"/>
          </a:effectLst>
          <a:extLst/>
        </p:spPr>
      </p:pic>
      <p:pic>
        <p:nvPicPr>
          <p:cNvPr id="4100" name="Picture 4" descr="Types of Payroll Deductions Employers Should Know About - UZIO Inc">
            <a:extLst>
              <a:ext uri="{FF2B5EF4-FFF2-40B4-BE49-F238E27FC236}">
                <a16:creationId xmlns:a16="http://schemas.microsoft.com/office/drawing/2014/main" id="{EB27FA22-E520-1A4A-60F8-543384B37D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85294" y="1981586"/>
            <a:ext cx="6104997" cy="3635441"/>
          </a:xfrm>
          <a:prstGeom prst="rect">
            <a:avLst/>
          </a:prstGeom>
          <a:solidFill>
            <a:srgbClr val="FFFFFF"/>
          </a:solidFill>
          <a:effectLst>
            <a:softEdge rad="199793"/>
          </a:effectLst>
          <a:extLst/>
        </p:spPr>
      </p:pic>
      <p:sp>
        <p:nvSpPr>
          <p:cNvPr id="4" name="Slide Number Placeholder 3"/>
          <p:cNvSpPr>
            <a:spLocks noGrp="1"/>
          </p:cNvSpPr>
          <p:nvPr>
            <p:ph type="sldNum" sz="quarter" idx="12"/>
          </p:nvPr>
        </p:nvSpPr>
        <p:spPr>
          <a:xfrm>
            <a:off x="11596229" y="6436641"/>
            <a:ext cx="405315" cy="239955"/>
          </a:xfrm>
        </p:spPr>
        <p:txBody>
          <a:bodyPr anchor="ctr">
            <a:normAutofit/>
          </a:bodyPr>
          <a:lstStyle/>
          <a:p>
            <a:pPr>
              <a:lnSpc>
                <a:spcPct val="90000"/>
              </a:lnSpc>
              <a:spcAft>
                <a:spcPts val="600"/>
              </a:spcAft>
            </a:pPr>
            <a:fld id="{BA46609C-3952-854B-B9FF-E491FF9CE03E}" type="slidenum">
              <a:rPr lang="en-US" sz="1000" smtClean="0"/>
              <a:pPr>
                <a:lnSpc>
                  <a:spcPct val="90000"/>
                </a:lnSpc>
                <a:spcAft>
                  <a:spcPts val="600"/>
                </a:spcAft>
              </a:pPr>
              <a:t>12</a:t>
            </a:fld>
            <a:endParaRPr lang="en-US" sz="1000"/>
          </a:p>
        </p:txBody>
      </p:sp>
    </p:spTree>
    <p:extLst>
      <p:ext uri="{BB962C8B-B14F-4D97-AF65-F5344CB8AC3E}">
        <p14:creationId xmlns:p14="http://schemas.microsoft.com/office/powerpoint/2010/main" val="2265247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funds</a:t>
            </a:r>
          </a:p>
        </p:txBody>
      </p:sp>
      <p:sp>
        <p:nvSpPr>
          <p:cNvPr id="5" name="Slide Number Placeholder 4"/>
          <p:cNvSpPr>
            <a:spLocks noGrp="1"/>
          </p:cNvSpPr>
          <p:nvPr>
            <p:ph type="sldNum" sz="quarter" idx="12"/>
          </p:nvPr>
        </p:nvSpPr>
        <p:spPr/>
        <p:txBody>
          <a:bodyPr/>
          <a:lstStyle/>
          <a:p>
            <a:fld id="{BA46609C-3952-854B-B9FF-E491FF9CE03E}" type="slidenum">
              <a:rPr lang="en-US" smtClean="0"/>
              <a:t>13</a:t>
            </a:fld>
            <a:endParaRPr lang="en-US" dirty="0"/>
          </a:p>
        </p:txBody>
      </p:sp>
      <p:pic>
        <p:nvPicPr>
          <p:cNvPr id="3076" name="Picture 4" descr="Income Lab Ideas: Portfolio Allocation Utilizing The Bucket Strategy |  Seeking Alpha">
            <a:extLst>
              <a:ext uri="{FF2B5EF4-FFF2-40B4-BE49-F238E27FC236}">
                <a16:creationId xmlns:a16="http://schemas.microsoft.com/office/drawing/2014/main" id="{26E86168-26DC-4D02-8436-8BAF5B819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93180"/>
            <a:ext cx="7132377" cy="3894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90BA18-94B3-716E-7606-529E13C79084}"/>
              </a:ext>
            </a:extLst>
          </p:cNvPr>
          <p:cNvSpPr txBox="1"/>
          <p:nvPr/>
        </p:nvSpPr>
        <p:spPr>
          <a:xfrm>
            <a:off x="566057" y="1524000"/>
            <a:ext cx="3701143" cy="923330"/>
          </a:xfrm>
          <a:prstGeom prst="rect">
            <a:avLst/>
          </a:prstGeom>
          <a:noFill/>
          <a:ln w="57150">
            <a:solidFill>
              <a:srgbClr val="FF0000"/>
            </a:solidFill>
          </a:ln>
        </p:spPr>
        <p:txBody>
          <a:bodyPr wrap="square" rtlCol="0">
            <a:spAutoFit/>
          </a:bodyPr>
          <a:lstStyle/>
          <a:p>
            <a:r>
              <a:rPr lang="en-US" dirty="0"/>
              <a:t>NOW – monthly expenses</a:t>
            </a:r>
          </a:p>
          <a:p>
            <a:r>
              <a:rPr lang="en-US" dirty="0"/>
              <a:t>	Rent/mortgage </a:t>
            </a:r>
          </a:p>
          <a:p>
            <a:r>
              <a:rPr lang="en-US" dirty="0"/>
              <a:t>	Groceries &amp; utilities</a:t>
            </a:r>
          </a:p>
        </p:txBody>
      </p:sp>
      <p:sp>
        <p:nvSpPr>
          <p:cNvPr id="4" name="TextBox 3">
            <a:extLst>
              <a:ext uri="{FF2B5EF4-FFF2-40B4-BE49-F238E27FC236}">
                <a16:creationId xmlns:a16="http://schemas.microsoft.com/office/drawing/2014/main" id="{029DB955-F7DC-C824-44A0-D6555A19797F}"/>
              </a:ext>
            </a:extLst>
          </p:cNvPr>
          <p:cNvSpPr txBox="1"/>
          <p:nvPr/>
        </p:nvSpPr>
        <p:spPr>
          <a:xfrm>
            <a:off x="566055" y="2790229"/>
            <a:ext cx="3701143" cy="1200329"/>
          </a:xfrm>
          <a:prstGeom prst="rect">
            <a:avLst/>
          </a:prstGeom>
          <a:noFill/>
          <a:ln w="57150">
            <a:solidFill>
              <a:srgbClr val="006600"/>
            </a:solidFill>
          </a:ln>
        </p:spPr>
        <p:txBody>
          <a:bodyPr wrap="square" rtlCol="0">
            <a:spAutoFit/>
          </a:bodyPr>
          <a:lstStyle/>
          <a:p>
            <a:r>
              <a:rPr lang="en-US" dirty="0"/>
              <a:t>SOON – Occasional expenses</a:t>
            </a:r>
          </a:p>
          <a:p>
            <a:r>
              <a:rPr lang="en-US" dirty="0"/>
              <a:t>	Doctor’s visits</a:t>
            </a:r>
          </a:p>
          <a:p>
            <a:r>
              <a:rPr lang="en-US" dirty="0"/>
              <a:t>	Auto/home repairs</a:t>
            </a:r>
          </a:p>
          <a:p>
            <a:r>
              <a:rPr lang="en-US" dirty="0"/>
              <a:t>	3-6 months of income</a:t>
            </a:r>
          </a:p>
        </p:txBody>
      </p:sp>
      <p:sp>
        <p:nvSpPr>
          <p:cNvPr id="6" name="TextBox 5">
            <a:extLst>
              <a:ext uri="{FF2B5EF4-FFF2-40B4-BE49-F238E27FC236}">
                <a16:creationId xmlns:a16="http://schemas.microsoft.com/office/drawing/2014/main" id="{81D42A46-E677-D18F-C14E-4F9FF9575EBC}"/>
              </a:ext>
            </a:extLst>
          </p:cNvPr>
          <p:cNvSpPr txBox="1"/>
          <p:nvPr/>
        </p:nvSpPr>
        <p:spPr>
          <a:xfrm>
            <a:off x="566055" y="4333457"/>
            <a:ext cx="3701143" cy="1477328"/>
          </a:xfrm>
          <a:prstGeom prst="rect">
            <a:avLst/>
          </a:prstGeom>
          <a:noFill/>
          <a:ln w="57150">
            <a:solidFill>
              <a:srgbClr val="0070C0"/>
            </a:solidFill>
          </a:ln>
        </p:spPr>
        <p:txBody>
          <a:bodyPr wrap="square" rtlCol="0">
            <a:spAutoFit/>
          </a:bodyPr>
          <a:lstStyle/>
          <a:p>
            <a:r>
              <a:rPr lang="en-US" dirty="0"/>
              <a:t>LATER – Dreams and wishes</a:t>
            </a:r>
          </a:p>
          <a:p>
            <a:r>
              <a:rPr lang="en-US" dirty="0"/>
              <a:t>	College funds</a:t>
            </a:r>
          </a:p>
          <a:p>
            <a:r>
              <a:rPr lang="en-US" dirty="0"/>
              <a:t>	Retirement savings</a:t>
            </a:r>
          </a:p>
          <a:p>
            <a:r>
              <a:rPr lang="en-US" dirty="0"/>
              <a:t>	Vacations</a:t>
            </a:r>
          </a:p>
          <a:p>
            <a:r>
              <a:rPr lang="en-US" dirty="0"/>
              <a:t>	Bucket-list items</a:t>
            </a:r>
          </a:p>
        </p:txBody>
      </p:sp>
    </p:spTree>
    <p:extLst>
      <p:ext uri="{BB962C8B-B14F-4D97-AF65-F5344CB8AC3E}">
        <p14:creationId xmlns:p14="http://schemas.microsoft.com/office/powerpoint/2010/main" val="27699111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6609C-3952-854B-B9FF-E491FF9CE03E}" type="slidenum">
              <a:rPr lang="en-US" smtClean="0"/>
              <a:t>14</a:t>
            </a:fld>
            <a:endParaRPr lang="en-US" dirty="0"/>
          </a:p>
        </p:txBody>
      </p:sp>
      <p:pic>
        <p:nvPicPr>
          <p:cNvPr id="3" name="Picture 4" descr="Income Lab Ideas: Portfolio Allocation Utilizing The Bucket Strategy |  Seeking Alpha">
            <a:extLst>
              <a:ext uri="{FF2B5EF4-FFF2-40B4-BE49-F238E27FC236}">
                <a16:creationId xmlns:a16="http://schemas.microsoft.com/office/drawing/2014/main" id="{FB3B58BC-A43A-4300-3A7C-5264ECD815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2" t="341" r="-1" b="1"/>
          <a:stretch/>
        </p:blipFill>
        <p:spPr bwMode="auto">
          <a:xfrm>
            <a:off x="135651" y="3096317"/>
            <a:ext cx="3580006" cy="29330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CE37EC4-AC56-35DC-3F0E-62D79357C259}"/>
              </a:ext>
            </a:extLst>
          </p:cNvPr>
          <p:cNvSpPr txBox="1">
            <a:spLocks/>
          </p:cNvSpPr>
          <p:nvPr/>
        </p:nvSpPr>
        <p:spPr>
          <a:xfrm>
            <a:off x="411423" y="247829"/>
            <a:ext cx="11369154" cy="933272"/>
          </a:xfrm>
          <a:prstGeom prst="rect">
            <a:avLst/>
          </a:prstGeom>
        </p:spPr>
        <p:txBody>
          <a:bodyPr/>
          <a:lstStyle>
            <a:lvl1pPr algn="l" defTabSz="457200" rtl="0" eaLnBrk="1" latinLnBrk="0" hangingPunct="1">
              <a:spcBef>
                <a:spcPct val="0"/>
              </a:spcBef>
              <a:buNone/>
              <a:defRPr lang="en-US" sz="3200" b="1" kern="1200" cap="all" baseline="0" dirty="0">
                <a:solidFill>
                  <a:srgbClr val="5D2152"/>
                </a:solidFill>
                <a:latin typeface="Times" pitchFamily="2" charset="0"/>
                <a:ea typeface="+mj-ea"/>
                <a:cs typeface="+mj-cs"/>
              </a:defRPr>
            </a:lvl1pPr>
          </a:lstStyle>
          <a:p>
            <a:r>
              <a:rPr lang="en-US" dirty="0"/>
              <a:t>Professional Advisors</a:t>
            </a:r>
          </a:p>
        </p:txBody>
      </p:sp>
      <p:pic>
        <p:nvPicPr>
          <p:cNvPr id="7" name="Graphic 6" descr="Checkbox Checked with solid fill">
            <a:extLst>
              <a:ext uri="{FF2B5EF4-FFF2-40B4-BE49-F238E27FC236}">
                <a16:creationId xmlns:a16="http://schemas.microsoft.com/office/drawing/2014/main" id="{56648591-1853-EECF-14FF-B5E4F4EE2EA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439" t="-5439" r="-1" b="-1"/>
          <a:stretch/>
        </p:blipFill>
        <p:spPr>
          <a:xfrm>
            <a:off x="500474" y="3264084"/>
            <a:ext cx="1065514" cy="1065514"/>
          </a:xfrm>
          <a:prstGeom prst="rect">
            <a:avLst/>
          </a:prstGeom>
        </p:spPr>
      </p:pic>
      <p:pic>
        <p:nvPicPr>
          <p:cNvPr id="9" name="Graphic 8" descr="Question Mark with solid fill">
            <a:extLst>
              <a:ext uri="{FF2B5EF4-FFF2-40B4-BE49-F238E27FC236}">
                <a16:creationId xmlns:a16="http://schemas.microsoft.com/office/drawing/2014/main" id="{811B72D2-8C04-FD19-3531-85415702B7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4649" y="3514956"/>
            <a:ext cx="587829" cy="587829"/>
          </a:xfrm>
          <a:prstGeom prst="rect">
            <a:avLst/>
          </a:prstGeom>
        </p:spPr>
      </p:pic>
      <p:pic>
        <p:nvPicPr>
          <p:cNvPr id="2050" name="Picture 2" descr="Why do we need banks and branches? - Chris Skinner's blog">
            <a:extLst>
              <a:ext uri="{FF2B5EF4-FFF2-40B4-BE49-F238E27FC236}">
                <a16:creationId xmlns:a16="http://schemas.microsoft.com/office/drawing/2014/main" id="{FC335318-C90A-99E5-3213-1E718E10C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54" y="810317"/>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6,390 Investment Choices Stock Photos, Pictures &amp; Royalty-Free Images -  iStock">
            <a:extLst>
              <a:ext uri="{FF2B5EF4-FFF2-40B4-BE49-F238E27FC236}">
                <a16:creationId xmlns:a16="http://schemas.microsoft.com/office/drawing/2014/main" id="{58237297-6D08-B834-2EF7-A53C4F84CA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689" y="781988"/>
            <a:ext cx="7257142" cy="4838095"/>
          </a:xfrm>
          <a:prstGeom prst="rect">
            <a:avLst/>
          </a:prstGeom>
          <a:noFill/>
          <a:effectLst>
            <a:softEdge rad="26505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49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46609C-3952-854B-B9FF-E491FF9CE03E}" type="slidenum">
              <a:rPr lang="en-US" smtClean="0"/>
              <a:pPr/>
              <a:t>15</a:t>
            </a:fld>
            <a:endParaRPr lang="en-US" dirty="0"/>
          </a:p>
        </p:txBody>
      </p:sp>
      <p:sp>
        <p:nvSpPr>
          <p:cNvPr id="2" name="TextBox 1">
            <a:extLst>
              <a:ext uri="{FF2B5EF4-FFF2-40B4-BE49-F238E27FC236}">
                <a16:creationId xmlns:a16="http://schemas.microsoft.com/office/drawing/2014/main" id="{E92D0D5C-1CB8-43E7-853A-110EEA370A5B}"/>
              </a:ext>
            </a:extLst>
          </p:cNvPr>
          <p:cNvSpPr txBox="1"/>
          <p:nvPr/>
        </p:nvSpPr>
        <p:spPr>
          <a:xfrm>
            <a:off x="7744178" y="699910"/>
            <a:ext cx="1603022" cy="369332"/>
          </a:xfrm>
          <a:prstGeom prst="rect">
            <a:avLst/>
          </a:prstGeom>
          <a:noFill/>
        </p:spPr>
        <p:txBody>
          <a:bodyPr wrap="square" rtlCol="0">
            <a:spAutoFit/>
          </a:bodyPr>
          <a:lstStyle/>
          <a:p>
            <a:r>
              <a:rPr lang="en-US" dirty="0">
                <a:solidFill>
                  <a:schemeClr val="bg1"/>
                </a:solidFill>
                <a:hlinkClick r:id="rId3"/>
              </a:rPr>
              <a:t>Survey Link</a:t>
            </a:r>
            <a:endParaRPr lang="en-US" dirty="0">
              <a:solidFill>
                <a:schemeClr val="bg1"/>
              </a:solidFill>
            </a:endParaRPr>
          </a:p>
        </p:txBody>
      </p:sp>
    </p:spTree>
    <p:extLst>
      <p:ext uri="{BB962C8B-B14F-4D97-AF65-F5344CB8AC3E}">
        <p14:creationId xmlns:p14="http://schemas.microsoft.com/office/powerpoint/2010/main" val="3189683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Marie Bakari</a:t>
            </a:r>
            <a:br>
              <a:rPr lang="en-US" dirty="0"/>
            </a:br>
            <a:r>
              <a:rPr lang="en-US" sz="1600" dirty="0"/>
              <a:t>School of Business </a:t>
            </a:r>
            <a:endParaRPr lang="en-US" dirty="0"/>
          </a:p>
        </p:txBody>
      </p:sp>
      <p:sp>
        <p:nvSpPr>
          <p:cNvPr id="3" name="Slide Number Placeholder 2"/>
          <p:cNvSpPr>
            <a:spLocks noGrp="1"/>
          </p:cNvSpPr>
          <p:nvPr>
            <p:ph type="sldNum" sz="quarter" idx="12"/>
          </p:nvPr>
        </p:nvSpPr>
        <p:spPr/>
        <p:txBody>
          <a:bodyPr/>
          <a:lstStyle/>
          <a:p>
            <a:fld id="{BA46609C-3952-854B-B9FF-E491FF9CE03E}" type="slidenum">
              <a:rPr lang="en-US" smtClean="0"/>
              <a:t>2</a:t>
            </a:fld>
            <a:endParaRPr lang="en-US" dirty="0"/>
          </a:p>
        </p:txBody>
      </p:sp>
    </p:spTree>
    <p:extLst>
      <p:ext uri="{BB962C8B-B14F-4D97-AF65-F5344CB8AC3E}">
        <p14:creationId xmlns:p14="http://schemas.microsoft.com/office/powerpoint/2010/main" val="3309249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6609C-3952-854B-B9FF-E491FF9CE03E}" type="slidenum">
              <a:rPr lang="en-US" smtClean="0"/>
              <a:t>3</a:t>
            </a:fld>
            <a:endParaRPr lang="en-US" dirty="0"/>
          </a:p>
        </p:txBody>
      </p:sp>
      <p:sp>
        <p:nvSpPr>
          <p:cNvPr id="4" name="Title 3"/>
          <p:cNvSpPr>
            <a:spLocks noGrp="1"/>
          </p:cNvSpPr>
          <p:nvPr>
            <p:ph type="title"/>
          </p:nvPr>
        </p:nvSpPr>
        <p:spPr>
          <a:xfrm>
            <a:off x="123714" y="159657"/>
            <a:ext cx="6914497" cy="875522"/>
          </a:xfrm>
        </p:spPr>
        <p:txBody>
          <a:bodyPr/>
          <a:lstStyle/>
          <a:p>
            <a:r>
              <a:rPr lang="en-US" dirty="0"/>
              <a:t>History of man and money</a:t>
            </a:r>
          </a:p>
        </p:txBody>
      </p:sp>
      <p:pic>
        <p:nvPicPr>
          <p:cNvPr id="3" name="Picture 2" descr="Surviving as a Creative Hunter-Gatherer | by Bob Hone | Medium">
            <a:extLst>
              <a:ext uri="{FF2B5EF4-FFF2-40B4-BE49-F238E27FC236}">
                <a16:creationId xmlns:a16="http://schemas.microsoft.com/office/drawing/2014/main" id="{F6174CE4-9027-713F-8BEE-8A4CA0879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95" y="1191622"/>
            <a:ext cx="7159610" cy="4474756"/>
          </a:xfrm>
          <a:prstGeom prst="rect">
            <a:avLst/>
          </a:prstGeom>
          <a:noFill/>
          <a:ln w="7620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FAFDA5-0E23-FAAB-36A1-27831D561D9D}"/>
              </a:ext>
            </a:extLst>
          </p:cNvPr>
          <p:cNvSpPr txBox="1"/>
          <p:nvPr/>
        </p:nvSpPr>
        <p:spPr>
          <a:xfrm>
            <a:off x="9870256" y="2522976"/>
            <a:ext cx="1928630" cy="1384995"/>
          </a:xfrm>
          <a:prstGeom prst="rect">
            <a:avLst/>
          </a:prstGeom>
          <a:noFill/>
        </p:spPr>
        <p:txBody>
          <a:bodyPr wrap="square" rtlCol="0">
            <a:spAutoFit/>
          </a:bodyPr>
          <a:lstStyle/>
          <a:p>
            <a:pPr algn="ctr"/>
            <a:r>
              <a:rPr lang="en-US" sz="2800" dirty="0">
                <a:solidFill>
                  <a:schemeClr val="accent4">
                    <a:lumMod val="75000"/>
                  </a:schemeClr>
                </a:solidFill>
                <a:latin typeface="Times New Roman" panose="02020603050405020304" pitchFamily="18" charset="0"/>
                <a:cs typeface="Times New Roman" panose="02020603050405020304" pitchFamily="18" charset="0"/>
              </a:rPr>
              <a:t>Hunting</a:t>
            </a:r>
          </a:p>
          <a:p>
            <a:pPr algn="ctr"/>
            <a:r>
              <a:rPr lang="en-US" sz="2800" dirty="0">
                <a:solidFill>
                  <a:schemeClr val="accent4">
                    <a:lumMod val="75000"/>
                  </a:schemeClr>
                </a:solidFill>
                <a:latin typeface="Times New Roman" panose="02020603050405020304" pitchFamily="18" charset="0"/>
                <a:cs typeface="Times New Roman" panose="02020603050405020304" pitchFamily="18" charset="0"/>
              </a:rPr>
              <a:t>&amp; </a:t>
            </a:r>
          </a:p>
          <a:p>
            <a:pPr algn="ctr"/>
            <a:r>
              <a:rPr lang="en-US" sz="2800" dirty="0">
                <a:solidFill>
                  <a:schemeClr val="accent4">
                    <a:lumMod val="75000"/>
                  </a:schemeClr>
                </a:solidFill>
                <a:latin typeface="Times New Roman" panose="02020603050405020304" pitchFamily="18" charset="0"/>
                <a:cs typeface="Times New Roman" panose="02020603050405020304" pitchFamily="18" charset="0"/>
              </a:rPr>
              <a:t>Gathering</a:t>
            </a:r>
          </a:p>
        </p:txBody>
      </p:sp>
    </p:spTree>
    <p:extLst>
      <p:ext uri="{BB962C8B-B14F-4D97-AF65-F5344CB8AC3E}">
        <p14:creationId xmlns:p14="http://schemas.microsoft.com/office/powerpoint/2010/main" val="29917917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E438095-2443-2A2D-A437-3D7BB93C1E8D}"/>
              </a:ext>
            </a:extLst>
          </p:cNvPr>
          <p:cNvSpPr>
            <a:spLocks noGrp="1"/>
          </p:cNvSpPr>
          <p:nvPr>
            <p:ph type="title"/>
          </p:nvPr>
        </p:nvSpPr>
        <p:spPr>
          <a:xfrm>
            <a:off x="411423" y="247829"/>
            <a:ext cx="11369154" cy="933272"/>
          </a:xfrm>
        </p:spPr>
        <p:txBody>
          <a:bodyPr/>
          <a:lstStyle/>
          <a:p>
            <a:r>
              <a:rPr lang="en-US" dirty="0"/>
              <a:t>bartering</a:t>
            </a:r>
          </a:p>
        </p:txBody>
      </p:sp>
      <p:pic>
        <p:nvPicPr>
          <p:cNvPr id="5" name="Picture 4" descr="Exchange Systems, Trade Networks, and Archaeology">
            <a:extLst>
              <a:ext uri="{FF2B5EF4-FFF2-40B4-BE49-F238E27FC236}">
                <a16:creationId xmlns:a16="http://schemas.microsoft.com/office/drawing/2014/main" id="{73A79F64-87A3-BF8F-85B2-F1B0C3EAA0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21" b="13150"/>
          <a:stretch/>
        </p:blipFill>
        <p:spPr bwMode="auto">
          <a:xfrm>
            <a:off x="411423" y="1331099"/>
            <a:ext cx="11369154" cy="4619166"/>
          </a:xfrm>
          <a:prstGeom prst="rect">
            <a:avLst/>
          </a:prstGeom>
          <a:solidFill>
            <a:srgbClr val="FFFFFF"/>
          </a:solidFill>
          <a:ln w="76200">
            <a:solidFill>
              <a:schemeClr val="tx1"/>
            </a:solidFill>
          </a:ln>
          <a:extLst/>
        </p:spPr>
      </p:pic>
      <p:sp>
        <p:nvSpPr>
          <p:cNvPr id="2" name="Slide Number Placeholder 1">
            <a:extLst>
              <a:ext uri="{FF2B5EF4-FFF2-40B4-BE49-F238E27FC236}">
                <a16:creationId xmlns:a16="http://schemas.microsoft.com/office/drawing/2014/main" id="{2F90D903-E027-4B5B-7653-3ABF56FD064F}"/>
              </a:ext>
            </a:extLst>
          </p:cNvPr>
          <p:cNvSpPr>
            <a:spLocks noGrp="1"/>
          </p:cNvSpPr>
          <p:nvPr>
            <p:ph type="sldNum" sz="quarter" idx="12"/>
          </p:nvPr>
        </p:nvSpPr>
        <p:spPr>
          <a:xfrm>
            <a:off x="11596229" y="6436641"/>
            <a:ext cx="405315" cy="239955"/>
          </a:xfrm>
        </p:spPr>
        <p:txBody>
          <a:bodyPr anchor="ctr">
            <a:normAutofit/>
          </a:bodyPr>
          <a:lstStyle/>
          <a:p>
            <a:pPr>
              <a:lnSpc>
                <a:spcPct val="90000"/>
              </a:lnSpc>
              <a:spcAft>
                <a:spcPts val="600"/>
              </a:spcAft>
            </a:pPr>
            <a:fld id="{BA46609C-3952-854B-B9FF-E491FF9CE03E}" type="slidenum">
              <a:rPr lang="en-US" sz="1000" smtClean="0"/>
              <a:pPr>
                <a:lnSpc>
                  <a:spcPct val="90000"/>
                </a:lnSpc>
                <a:spcAft>
                  <a:spcPts val="600"/>
                </a:spcAft>
              </a:pPr>
              <a:t>4</a:t>
            </a:fld>
            <a:endParaRPr lang="en-US" sz="1000"/>
          </a:p>
        </p:txBody>
      </p:sp>
      <p:sp>
        <p:nvSpPr>
          <p:cNvPr id="6" name="TextBox 5">
            <a:extLst>
              <a:ext uri="{FF2B5EF4-FFF2-40B4-BE49-F238E27FC236}">
                <a16:creationId xmlns:a16="http://schemas.microsoft.com/office/drawing/2014/main" id="{FD393C46-5E24-9F14-F81F-8ABC9837DB6C}"/>
              </a:ext>
            </a:extLst>
          </p:cNvPr>
          <p:cNvSpPr txBox="1"/>
          <p:nvPr/>
        </p:nvSpPr>
        <p:spPr>
          <a:xfrm>
            <a:off x="5239657" y="534770"/>
            <a:ext cx="6125029" cy="646331"/>
          </a:xfrm>
          <a:prstGeom prst="rect">
            <a:avLst/>
          </a:prstGeom>
          <a:noFill/>
        </p:spPr>
        <p:txBody>
          <a:bodyPr wrap="square" rtlCol="0">
            <a:spAutoFit/>
          </a:bodyPr>
          <a:lstStyle/>
          <a:p>
            <a:r>
              <a:rPr lang="en-US" sz="3600" dirty="0">
                <a:solidFill>
                  <a:schemeClr val="accent4">
                    <a:lumMod val="75000"/>
                  </a:schemeClr>
                </a:solidFill>
                <a:latin typeface="Times New Roman" panose="02020603050405020304" pitchFamily="18" charset="0"/>
                <a:cs typeface="Times New Roman" panose="02020603050405020304" pitchFamily="18" charset="0"/>
              </a:rPr>
              <a:t>Exchanging goods for goods</a:t>
            </a:r>
          </a:p>
        </p:txBody>
      </p:sp>
    </p:spTree>
    <p:extLst>
      <p:ext uri="{BB962C8B-B14F-4D97-AF65-F5344CB8AC3E}">
        <p14:creationId xmlns:p14="http://schemas.microsoft.com/office/powerpoint/2010/main" val="4950044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5BF513-ABC9-CE74-BBFC-E499D2C75392}"/>
              </a:ext>
            </a:extLst>
          </p:cNvPr>
          <p:cNvSpPr>
            <a:spLocks noGrp="1"/>
          </p:cNvSpPr>
          <p:nvPr>
            <p:ph type="title"/>
          </p:nvPr>
        </p:nvSpPr>
        <p:spPr>
          <a:xfrm>
            <a:off x="411423" y="247829"/>
            <a:ext cx="11369154" cy="933272"/>
          </a:xfrm>
        </p:spPr>
        <p:txBody>
          <a:bodyPr/>
          <a:lstStyle/>
          <a:p>
            <a:r>
              <a:rPr lang="en-US" dirty="0"/>
              <a:t>Markets &amp; Coins</a:t>
            </a:r>
          </a:p>
        </p:txBody>
      </p:sp>
      <p:sp>
        <p:nvSpPr>
          <p:cNvPr id="12" name="Content Placeholder 3">
            <a:extLst>
              <a:ext uri="{FF2B5EF4-FFF2-40B4-BE49-F238E27FC236}">
                <a16:creationId xmlns:a16="http://schemas.microsoft.com/office/drawing/2014/main" id="{F09459DF-361E-B18E-85B1-ECDA2BD9A1CE}"/>
              </a:ext>
            </a:extLst>
          </p:cNvPr>
          <p:cNvSpPr>
            <a:spLocks noGrp="1"/>
          </p:cNvSpPr>
          <p:nvPr>
            <p:ph sz="half" idx="2"/>
          </p:nvPr>
        </p:nvSpPr>
        <p:spPr>
          <a:xfrm>
            <a:off x="7272471" y="2480818"/>
            <a:ext cx="4508106" cy="2118989"/>
          </a:xfrm>
        </p:spPr>
        <p:txBody>
          <a:bodyPr>
            <a:normAutofit/>
          </a:bodyPr>
          <a:lstStyle/>
          <a:p>
            <a:pPr marL="0" indent="0" algn="ctr">
              <a:buNone/>
            </a:pPr>
            <a:r>
              <a:rPr lang="en-US" sz="3600" dirty="0">
                <a:solidFill>
                  <a:schemeClr val="accent4">
                    <a:lumMod val="50000"/>
                  </a:schemeClr>
                </a:solidFill>
                <a:latin typeface="Times New Roman" panose="02020603050405020304" pitchFamily="18" charset="0"/>
                <a:cs typeface="Times New Roman" panose="02020603050405020304" pitchFamily="18" charset="0"/>
              </a:rPr>
              <a:t>Exchanging shells, precious metals, or gems for goods</a:t>
            </a:r>
          </a:p>
        </p:txBody>
      </p:sp>
      <p:sp>
        <p:nvSpPr>
          <p:cNvPr id="2" name="Slide Number Placeholder 1">
            <a:extLst>
              <a:ext uri="{FF2B5EF4-FFF2-40B4-BE49-F238E27FC236}">
                <a16:creationId xmlns:a16="http://schemas.microsoft.com/office/drawing/2014/main" id="{F6792615-E463-EBD3-EC1D-7A9712B1132D}"/>
              </a:ext>
            </a:extLst>
          </p:cNvPr>
          <p:cNvSpPr>
            <a:spLocks noGrp="1"/>
          </p:cNvSpPr>
          <p:nvPr>
            <p:ph type="sldNum" sz="quarter" idx="12"/>
          </p:nvPr>
        </p:nvSpPr>
        <p:spPr>
          <a:xfrm>
            <a:off x="11596229" y="6436641"/>
            <a:ext cx="405315" cy="239955"/>
          </a:xfrm>
        </p:spPr>
        <p:txBody>
          <a:bodyPr anchor="ctr">
            <a:normAutofit/>
          </a:bodyPr>
          <a:lstStyle/>
          <a:p>
            <a:pPr>
              <a:lnSpc>
                <a:spcPct val="90000"/>
              </a:lnSpc>
              <a:spcAft>
                <a:spcPts val="600"/>
              </a:spcAft>
            </a:pPr>
            <a:fld id="{BA46609C-3952-854B-B9FF-E491FF9CE03E}" type="slidenum">
              <a:rPr lang="en-US" sz="1000" smtClean="0"/>
              <a:pPr>
                <a:lnSpc>
                  <a:spcPct val="90000"/>
                </a:lnSpc>
                <a:spcAft>
                  <a:spcPts val="600"/>
                </a:spcAft>
              </a:pPr>
              <a:t>5</a:t>
            </a:fld>
            <a:endParaRPr lang="en-US" sz="1000"/>
          </a:p>
        </p:txBody>
      </p:sp>
      <p:pic>
        <p:nvPicPr>
          <p:cNvPr id="6146" name="Picture 2" descr="Money – ClassHall.com">
            <a:extLst>
              <a:ext uri="{FF2B5EF4-FFF2-40B4-BE49-F238E27FC236}">
                <a16:creationId xmlns:a16="http://schemas.microsoft.com/office/drawing/2014/main" id="{F8762D88-1098-34F7-6B56-189A018EB6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89" b="13854"/>
          <a:stretch/>
        </p:blipFill>
        <p:spPr bwMode="auto">
          <a:xfrm>
            <a:off x="1152979" y="1614307"/>
            <a:ext cx="5712278" cy="3852012"/>
          </a:xfrm>
          <a:prstGeom prst="rect">
            <a:avLst/>
          </a:prstGeom>
          <a:noFill/>
          <a:ln w="7620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935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271B43-6E0E-B24F-67BA-98E7D4ED28EF}"/>
              </a:ext>
            </a:extLst>
          </p:cNvPr>
          <p:cNvSpPr>
            <a:spLocks noGrp="1"/>
          </p:cNvSpPr>
          <p:nvPr>
            <p:ph type="title"/>
          </p:nvPr>
        </p:nvSpPr>
        <p:spPr>
          <a:xfrm>
            <a:off x="411423" y="247829"/>
            <a:ext cx="11369154" cy="933272"/>
          </a:xfrm>
        </p:spPr>
        <p:txBody>
          <a:bodyPr anchor="b">
            <a:normAutofit/>
          </a:bodyPr>
          <a:lstStyle/>
          <a:p>
            <a:r>
              <a:rPr lang="en-US" dirty="0"/>
              <a:t>Cash as king</a:t>
            </a:r>
          </a:p>
        </p:txBody>
      </p:sp>
      <p:pic>
        <p:nvPicPr>
          <p:cNvPr id="5" name="Picture 8" descr="Large Bank Cash Balances and Liquidity Regulations - Liberty Street  Economics">
            <a:extLst>
              <a:ext uri="{FF2B5EF4-FFF2-40B4-BE49-F238E27FC236}">
                <a16:creationId xmlns:a16="http://schemas.microsoft.com/office/drawing/2014/main" id="{081413CD-D8E1-B4AA-1A70-9C7900012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4" r="16192"/>
          <a:stretch/>
        </p:blipFill>
        <p:spPr bwMode="auto">
          <a:xfrm>
            <a:off x="411422" y="1337126"/>
            <a:ext cx="5570633" cy="4624816"/>
          </a:xfrm>
          <a:prstGeom prst="rect">
            <a:avLst/>
          </a:prstGeom>
          <a:noFill/>
          <a:ln w="76200">
            <a:solidFill>
              <a:srgbClr val="336600"/>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039B3A6-52AF-70DF-E28A-7E01B5132FD7}"/>
              </a:ext>
            </a:extLst>
          </p:cNvPr>
          <p:cNvSpPr>
            <a:spLocks noGrp="1"/>
          </p:cNvSpPr>
          <p:nvPr>
            <p:ph type="sldNum" sz="quarter" idx="12"/>
          </p:nvPr>
        </p:nvSpPr>
        <p:spPr>
          <a:xfrm>
            <a:off x="11596229" y="6436641"/>
            <a:ext cx="405315" cy="239955"/>
          </a:xfrm>
        </p:spPr>
        <p:txBody>
          <a:bodyPr anchor="ctr">
            <a:normAutofit/>
          </a:bodyPr>
          <a:lstStyle/>
          <a:p>
            <a:pPr>
              <a:lnSpc>
                <a:spcPct val="90000"/>
              </a:lnSpc>
              <a:spcAft>
                <a:spcPts val="600"/>
              </a:spcAft>
            </a:pPr>
            <a:fld id="{BA46609C-3952-854B-B9FF-E491FF9CE03E}" type="slidenum">
              <a:rPr lang="en-US" sz="1000" smtClean="0"/>
              <a:pPr>
                <a:lnSpc>
                  <a:spcPct val="90000"/>
                </a:lnSpc>
                <a:spcAft>
                  <a:spcPts val="600"/>
                </a:spcAft>
              </a:pPr>
              <a:t>6</a:t>
            </a:fld>
            <a:endParaRPr lang="en-US" sz="1000"/>
          </a:p>
        </p:txBody>
      </p:sp>
      <p:pic>
        <p:nvPicPr>
          <p:cNvPr id="14" name="Picture 13" descr="A group of coins&#10;&#10;Description automatically generated with medium confidence">
            <a:extLst>
              <a:ext uri="{FF2B5EF4-FFF2-40B4-BE49-F238E27FC236}">
                <a16:creationId xmlns:a16="http://schemas.microsoft.com/office/drawing/2014/main" id="{1987338A-E2AE-AFAD-80A1-B95EA3F5E06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1336"/>
          <a:stretch/>
        </p:blipFill>
        <p:spPr>
          <a:xfrm>
            <a:off x="6178610" y="1286326"/>
            <a:ext cx="5601968" cy="4736074"/>
          </a:xfrm>
          <a:prstGeom prst="rect">
            <a:avLst/>
          </a:prstGeom>
        </p:spPr>
      </p:pic>
      <p:sp>
        <p:nvSpPr>
          <p:cNvPr id="16" name="Content Placeholder 15">
            <a:extLst>
              <a:ext uri="{FF2B5EF4-FFF2-40B4-BE49-F238E27FC236}">
                <a16:creationId xmlns:a16="http://schemas.microsoft.com/office/drawing/2014/main" id="{626DDD1A-EEA8-0D93-8005-C3DED324B872}"/>
              </a:ext>
            </a:extLst>
          </p:cNvPr>
          <p:cNvSpPr>
            <a:spLocks noGrp="1"/>
          </p:cNvSpPr>
          <p:nvPr>
            <p:ph sz="half" idx="2"/>
          </p:nvPr>
        </p:nvSpPr>
        <p:spPr>
          <a:xfrm>
            <a:off x="6196918" y="1337126"/>
            <a:ext cx="5601968" cy="4624816"/>
          </a:xfrm>
          <a:ln w="76200">
            <a:solidFill>
              <a:srgbClr val="336600"/>
            </a:solidFill>
          </a:ln>
        </p:spPr>
        <p:txBody>
          <a:bodyPr/>
          <a:lstStyle/>
          <a:p>
            <a:pPr marL="0" indent="0">
              <a:buNone/>
            </a:pPr>
            <a:endParaRPr lang="en-US" dirty="0"/>
          </a:p>
        </p:txBody>
      </p:sp>
    </p:spTree>
    <p:extLst>
      <p:ext uri="{BB962C8B-B14F-4D97-AF65-F5344CB8AC3E}">
        <p14:creationId xmlns:p14="http://schemas.microsoft.com/office/powerpoint/2010/main" val="7427665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9D16CA-1956-33B1-ADAA-C7EAA93F93BF}"/>
              </a:ext>
            </a:extLst>
          </p:cNvPr>
          <p:cNvSpPr>
            <a:spLocks noGrp="1"/>
          </p:cNvSpPr>
          <p:nvPr>
            <p:ph type="sldNum" sz="quarter" idx="12"/>
          </p:nvPr>
        </p:nvSpPr>
        <p:spPr/>
        <p:txBody>
          <a:bodyPr/>
          <a:lstStyle/>
          <a:p>
            <a:fld id="{BA46609C-3952-854B-B9FF-E491FF9CE03E}" type="slidenum">
              <a:rPr lang="en-US" smtClean="0"/>
              <a:t>7</a:t>
            </a:fld>
            <a:endParaRPr lang="en-US" dirty="0"/>
          </a:p>
        </p:txBody>
      </p:sp>
      <p:sp>
        <p:nvSpPr>
          <p:cNvPr id="4" name="Title 3">
            <a:extLst>
              <a:ext uri="{FF2B5EF4-FFF2-40B4-BE49-F238E27FC236}">
                <a16:creationId xmlns:a16="http://schemas.microsoft.com/office/drawing/2014/main" id="{719B89FE-11C3-AE0F-C9AE-F87512A01858}"/>
              </a:ext>
            </a:extLst>
          </p:cNvPr>
          <p:cNvSpPr>
            <a:spLocks noGrp="1"/>
          </p:cNvSpPr>
          <p:nvPr>
            <p:ph type="title"/>
          </p:nvPr>
        </p:nvSpPr>
        <p:spPr>
          <a:xfrm>
            <a:off x="237251" y="638628"/>
            <a:ext cx="2252511" cy="1708273"/>
          </a:xfrm>
        </p:spPr>
        <p:txBody>
          <a:bodyPr/>
          <a:lstStyle/>
          <a:p>
            <a:r>
              <a:rPr lang="en-US" dirty="0"/>
              <a:t> age</a:t>
            </a:r>
            <a:br>
              <a:rPr lang="en-US" dirty="0"/>
            </a:br>
            <a:r>
              <a:rPr lang="en-US" dirty="0"/>
              <a:t>of crypto</a:t>
            </a:r>
          </a:p>
        </p:txBody>
      </p:sp>
      <p:pic>
        <p:nvPicPr>
          <p:cNvPr id="5" name="Picture 6" descr="Crypto trading basics: A beginner's guide to cryptocurrency order types">
            <a:extLst>
              <a:ext uri="{FF2B5EF4-FFF2-40B4-BE49-F238E27FC236}">
                <a16:creationId xmlns:a16="http://schemas.microsoft.com/office/drawing/2014/main" id="{EB44E437-23F3-1C32-117A-909B6AFE2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245" y="535607"/>
            <a:ext cx="8867673" cy="5901034"/>
          </a:xfrm>
          <a:prstGeom prst="rect">
            <a:avLst/>
          </a:prstGeom>
          <a:noFill/>
          <a:ln w="7620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956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a:t>
            </a:r>
          </a:p>
        </p:txBody>
      </p:sp>
      <p:sp>
        <p:nvSpPr>
          <p:cNvPr id="3" name="Slide Number Placeholder 2"/>
          <p:cNvSpPr>
            <a:spLocks noGrp="1"/>
          </p:cNvSpPr>
          <p:nvPr>
            <p:ph type="sldNum" sz="quarter" idx="10"/>
          </p:nvPr>
        </p:nvSpPr>
        <p:spPr/>
        <p:txBody>
          <a:bodyPr/>
          <a:lstStyle/>
          <a:p>
            <a:fld id="{BA46609C-3952-854B-B9FF-E491FF9CE03E}" type="slidenum">
              <a:rPr lang="en-US" smtClean="0"/>
              <a:pPr/>
              <a:t>8</a:t>
            </a:fld>
            <a:endParaRPr lang="en-US" dirty="0"/>
          </a:p>
        </p:txBody>
      </p:sp>
      <p:pic>
        <p:nvPicPr>
          <p:cNvPr id="6146" name="Picture 2" descr="Maslow's Hierarchy of Needs | Simply Psychology">
            <a:extLst>
              <a:ext uri="{FF2B5EF4-FFF2-40B4-BE49-F238E27FC236}">
                <a16:creationId xmlns:a16="http://schemas.microsoft.com/office/drawing/2014/main" id="{D4884435-520F-447C-B0FF-7D34D5876B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0" t="329" r="3435"/>
          <a:stretch/>
        </p:blipFill>
        <p:spPr bwMode="auto">
          <a:xfrm>
            <a:off x="2097314" y="1335313"/>
            <a:ext cx="7997371" cy="453329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171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got from there to here</a:t>
            </a:r>
          </a:p>
        </p:txBody>
      </p:sp>
      <p:sp>
        <p:nvSpPr>
          <p:cNvPr id="3" name="Slide Number Placeholder 2"/>
          <p:cNvSpPr>
            <a:spLocks noGrp="1"/>
          </p:cNvSpPr>
          <p:nvPr>
            <p:ph type="sldNum" sz="quarter" idx="12"/>
          </p:nvPr>
        </p:nvSpPr>
        <p:spPr/>
        <p:txBody>
          <a:bodyPr/>
          <a:lstStyle/>
          <a:p>
            <a:fld id="{BA46609C-3952-854B-B9FF-E491FF9CE03E}" type="slidenum">
              <a:rPr lang="en-US" smtClean="0"/>
              <a:t>9</a:t>
            </a:fld>
            <a:endParaRPr lang="en-US" dirty="0"/>
          </a:p>
        </p:txBody>
      </p:sp>
      <p:pic>
        <p:nvPicPr>
          <p:cNvPr id="7170" name="Picture 2" descr="What Is Consumerism?">
            <a:extLst>
              <a:ext uri="{FF2B5EF4-FFF2-40B4-BE49-F238E27FC236}">
                <a16:creationId xmlns:a16="http://schemas.microsoft.com/office/drawing/2014/main" id="{9491474A-E274-4083-A558-C78A24558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309334"/>
            <a:ext cx="8331200" cy="4665472"/>
          </a:xfrm>
          <a:prstGeom prst="rect">
            <a:avLst/>
          </a:prstGeom>
          <a:noFill/>
          <a:ln w="7620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304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55164F702D52469DBC5D2E39B3942F" ma:contentTypeVersion="12" ma:contentTypeDescription="Create a new document." ma:contentTypeScope="" ma:versionID="cbc41a9e8d58082553f6ae8bc0badde3">
  <xsd:schema xmlns:xsd="http://www.w3.org/2001/XMLSchema" xmlns:xs="http://www.w3.org/2001/XMLSchema" xmlns:p="http://schemas.microsoft.com/office/2006/metadata/properties" xmlns:ns3="ca4b4328-7d9c-4568-98d7-da25ace00c25" xmlns:ns4="9b305561-bda2-4ae2-ab55-fc0380c3c446" targetNamespace="http://schemas.microsoft.com/office/2006/metadata/properties" ma:root="true" ma:fieldsID="e0d11431dbcd266f4e9819e704223c7d" ns3:_="" ns4:_="">
    <xsd:import namespace="ca4b4328-7d9c-4568-98d7-da25ace00c25"/>
    <xsd:import namespace="9b305561-bda2-4ae2-ab55-fc0380c3c4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b4328-7d9c-4568-98d7-da25ace00c2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305561-bda2-4ae2-ab55-fc0380c3c4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92743-992A-4E35-A510-C130E7840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b4328-7d9c-4568-98d7-da25ace00c25"/>
    <ds:schemaRef ds:uri="9b305561-bda2-4ae2-ab55-fc0380c3c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0EE30-B8EA-48AD-80EB-73F7BB5343FE}">
  <ds:schemaRefs>
    <ds:schemaRef ds:uri="http://purl.org/dc/dcmitype/"/>
    <ds:schemaRef ds:uri="http://purl.org/dc/elements/1.1/"/>
    <ds:schemaRef ds:uri="http://schemas.microsoft.com/office/2006/metadata/properties"/>
    <ds:schemaRef ds:uri="http://schemas.openxmlformats.org/package/2006/metadata/core-properties"/>
    <ds:schemaRef ds:uri="ca4b4328-7d9c-4568-98d7-da25ace00c25"/>
    <ds:schemaRef ds:uri="http://purl.org/dc/terms/"/>
    <ds:schemaRef ds:uri="http://schemas.microsoft.com/office/2006/documentManagement/types"/>
    <ds:schemaRef ds:uri="http://schemas.microsoft.com/office/infopath/2007/PartnerControls"/>
    <ds:schemaRef ds:uri="9b305561-bda2-4ae2-ab55-fc0380c3c446"/>
    <ds:schemaRef ds:uri="http://www.w3.org/XML/1998/namespace"/>
  </ds:schemaRefs>
</ds:datastoreItem>
</file>

<file path=customXml/itemProps3.xml><?xml version="1.0" encoding="utf-8"?>
<ds:datastoreItem xmlns:ds="http://schemas.openxmlformats.org/officeDocument/2006/customXml" ds:itemID="{F9CEF18A-E1B3-4843-9EC1-5A463BDC03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34306</TotalTime>
  <Words>549</Words>
  <Application>Microsoft Office PowerPoint</Application>
  <PresentationFormat>Widescreen</PresentationFormat>
  <Paragraphs>73</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Charter Roman</vt:lpstr>
      <vt:lpstr>Times</vt:lpstr>
      <vt:lpstr>Times New Roman</vt:lpstr>
      <vt:lpstr>Wingdings 3</vt:lpstr>
      <vt:lpstr>Office Theme</vt:lpstr>
      <vt:lpstr>Making cents of your money</vt:lpstr>
      <vt:lpstr>Dr. Marie Bakari School of Business </vt:lpstr>
      <vt:lpstr>History of man and money</vt:lpstr>
      <vt:lpstr>bartering</vt:lpstr>
      <vt:lpstr>Markets &amp; Coins</vt:lpstr>
      <vt:lpstr>Cash as king</vt:lpstr>
      <vt:lpstr> age of crypto</vt:lpstr>
      <vt:lpstr>Maslow’s hierarchy</vt:lpstr>
      <vt:lpstr>How we got from there to here</vt:lpstr>
      <vt:lpstr>What’s our Reality?</vt:lpstr>
      <vt:lpstr>Simple Savings solution</vt:lpstr>
      <vt:lpstr>Saving money with accountability</vt:lpstr>
      <vt:lpstr>Managing funds</vt:lpstr>
      <vt:lpstr>PowerPoint Presentation</vt:lpstr>
      <vt:lpstr>PowerPoint Presentation</vt:lpstr>
    </vt:vector>
  </TitlesOfParts>
  <Company>Northcentral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 Monthly Dean Meetings</dc:title>
  <dc:creator>Nicole Kitchen</dc:creator>
  <cp:lastModifiedBy>Marie Bakari</cp:lastModifiedBy>
  <cp:revision>584</cp:revision>
  <dcterms:created xsi:type="dcterms:W3CDTF">2016-04-15T21:09:52Z</dcterms:created>
  <dcterms:modified xsi:type="dcterms:W3CDTF">2022-09-28T16:54:01Z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0x010100EA55164F702D52469DBC5D2E39B3942F</vt:lpwstr>
  </property>
  <property fmtid="{D5CDD505-2E9C-101B-9397-08002B2CF9AE}" pid="3" name="_dlc_DocIdItemGuid">
    <vt:lpwstr>4390862c-ae5a-4b8b-b18a-938bb7d7147e</vt:lpwstr>
  </property>
</Properties>
</file>